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77"/>
  </p:notesMasterIdLst>
  <p:sldIdLst>
    <p:sldId id="256" r:id="rId2"/>
    <p:sldId id="270" r:id="rId3"/>
    <p:sldId id="272" r:id="rId4"/>
    <p:sldId id="273" r:id="rId5"/>
    <p:sldId id="274" r:id="rId6"/>
    <p:sldId id="275" r:id="rId7"/>
    <p:sldId id="276" r:id="rId8"/>
    <p:sldId id="277" r:id="rId9"/>
    <p:sldId id="278" r:id="rId10"/>
    <p:sldId id="279" r:id="rId11"/>
    <p:sldId id="280" r:id="rId12"/>
    <p:sldId id="336" r:id="rId13"/>
    <p:sldId id="337" r:id="rId14"/>
    <p:sldId id="338" r:id="rId15"/>
    <p:sldId id="282" r:id="rId16"/>
    <p:sldId id="283" r:id="rId17"/>
    <p:sldId id="284" r:id="rId18"/>
    <p:sldId id="285" r:id="rId19"/>
    <p:sldId id="286" r:id="rId20"/>
    <p:sldId id="287" r:id="rId21"/>
    <p:sldId id="288" r:id="rId22"/>
    <p:sldId id="290" r:id="rId23"/>
    <p:sldId id="293" r:id="rId24"/>
    <p:sldId id="294" r:id="rId25"/>
    <p:sldId id="295" r:id="rId26"/>
    <p:sldId id="257" r:id="rId27"/>
    <p:sldId id="258" r:id="rId28"/>
    <p:sldId id="260" r:id="rId29"/>
    <p:sldId id="262" r:id="rId30"/>
    <p:sldId id="263" r:id="rId31"/>
    <p:sldId id="264" r:id="rId32"/>
    <p:sldId id="265" r:id="rId33"/>
    <p:sldId id="266" r:id="rId34"/>
    <p:sldId id="267" r:id="rId35"/>
    <p:sldId id="268" r:id="rId36"/>
    <p:sldId id="269" r:id="rId37"/>
    <p:sldId id="296" r:id="rId38"/>
    <p:sldId id="297" r:id="rId39"/>
    <p:sldId id="298" r:id="rId40"/>
    <p:sldId id="299" r:id="rId41"/>
    <p:sldId id="300" r:id="rId42"/>
    <p:sldId id="301" r:id="rId43"/>
    <p:sldId id="302" r:id="rId44"/>
    <p:sldId id="303" r:id="rId45"/>
    <p:sldId id="304" r:id="rId46"/>
    <p:sldId id="305" r:id="rId47"/>
    <p:sldId id="343" r:id="rId48"/>
    <p:sldId id="306" r:id="rId49"/>
    <p:sldId id="307" r:id="rId50"/>
    <p:sldId id="345" r:id="rId51"/>
    <p:sldId id="308" r:id="rId52"/>
    <p:sldId id="309" r:id="rId53"/>
    <p:sldId id="310" r:id="rId54"/>
    <p:sldId id="339" r:id="rId55"/>
    <p:sldId id="311" r:id="rId56"/>
    <p:sldId id="316" r:id="rId57"/>
    <p:sldId id="342" r:id="rId58"/>
    <p:sldId id="341" r:id="rId59"/>
    <p:sldId id="317" r:id="rId60"/>
    <p:sldId id="321" r:id="rId61"/>
    <p:sldId id="319" r:id="rId62"/>
    <p:sldId id="320" r:id="rId63"/>
    <p:sldId id="318" r:id="rId64"/>
    <p:sldId id="322" r:id="rId65"/>
    <p:sldId id="324" r:id="rId66"/>
    <p:sldId id="325" r:id="rId67"/>
    <p:sldId id="326" r:id="rId68"/>
    <p:sldId id="351" r:id="rId69"/>
    <p:sldId id="346" r:id="rId70"/>
    <p:sldId id="348" r:id="rId71"/>
    <p:sldId id="347" r:id="rId72"/>
    <p:sldId id="349" r:id="rId73"/>
    <p:sldId id="350" r:id="rId74"/>
    <p:sldId id="352" r:id="rId75"/>
    <p:sldId id="331" r:id="rId7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813B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68" d="100"/>
          <a:sy n="68" d="100"/>
        </p:scale>
        <p:origin x="424" y="48"/>
      </p:cViewPr>
      <p:guideLst/>
    </p:cSldViewPr>
  </p:slideViewPr>
  <p:notesTextViewPr>
    <p:cViewPr>
      <p:scale>
        <a:sx n="1" d="1"/>
        <a:sy n="1" d="1"/>
      </p:scale>
      <p:origin x="0" y="0"/>
    </p:cViewPr>
  </p:notesTextViewPr>
  <p:notesViewPr>
    <p:cSldViewPr snapToGrid="0">
      <p:cViewPr varScale="1">
        <p:scale>
          <a:sx n="81" d="100"/>
          <a:sy n="81" d="100"/>
        </p:scale>
        <p:origin x="205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51FB27-1857-4D81-B743-BA436F7EAD71}" type="datetimeFigureOut">
              <a:rPr lang="zh-CN" altLang="en-US" smtClean="0"/>
              <a:t>2018/3/17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1C58D0-E157-4B51-8049-88B560D1C824}" type="slidenum">
              <a:rPr lang="zh-CN" altLang="en-US" smtClean="0"/>
              <a:t>‹#›</a:t>
            </a:fld>
            <a:endParaRPr lang="zh-CN" altLang="en-US"/>
          </a:p>
        </p:txBody>
      </p:sp>
    </p:spTree>
    <p:extLst>
      <p:ext uri="{BB962C8B-B14F-4D97-AF65-F5344CB8AC3E}">
        <p14:creationId xmlns:p14="http://schemas.microsoft.com/office/powerpoint/2010/main" val="1394349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D6A3B0-64F5-4648-8246-354D0F7EDF79}"/>
              </a:ext>
            </a:extLst>
          </p:cNvPr>
          <p:cNvSpPr>
            <a:spLocks noGrp="1"/>
          </p:cNvSpPr>
          <p:nvPr>
            <p:ph type="ctrTitle"/>
          </p:nvPr>
        </p:nvSpPr>
        <p:spPr>
          <a:xfrm>
            <a:off x="1524000" y="1122363"/>
            <a:ext cx="9144000" cy="2387600"/>
          </a:xfrm>
        </p:spPr>
        <p:txBody>
          <a:bodyPr anchor="b">
            <a:normAutofit/>
          </a:bodyPr>
          <a:lstStyle>
            <a:lvl1pPr algn="ctr">
              <a:defRPr lang="zh-CN" altLang="en-US" sz="6600" b="1" kern="1200" dirty="0">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Bahnschrift SemiLight" panose="020B0502040204020203" pitchFamily="34" charset="0"/>
                <a:ea typeface="黑体" panose="02010609060101010101" pitchFamily="49" charset="-122"/>
                <a:cs typeface="+mj-cs"/>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B5092C65-FA48-45C1-B21C-C0797680217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52438A5B-F78F-4B3B-9A90-88EDB338402B}"/>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5" name="页脚占位符 4">
            <a:extLst>
              <a:ext uri="{FF2B5EF4-FFF2-40B4-BE49-F238E27FC236}">
                <a16:creationId xmlns:a16="http://schemas.microsoft.com/office/drawing/2014/main" id="{0BA47CAB-CFB7-4EEE-8A3B-F5C1CD7A77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B9FD11-A6AD-400C-B313-052A0CF30D33}"/>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759004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C69AD3-3C06-46B4-8B8B-83043DAE5F4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1FBAD5D-8229-449F-86A9-2B6FB25837F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0E94856-564F-4491-A62F-C6DE4CF6A23C}"/>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5" name="页脚占位符 4">
            <a:extLst>
              <a:ext uri="{FF2B5EF4-FFF2-40B4-BE49-F238E27FC236}">
                <a16:creationId xmlns:a16="http://schemas.microsoft.com/office/drawing/2014/main" id="{26CF55D4-065B-4F92-8D74-293EB8AF9A6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53F70E1-F361-4DA3-B971-D78631E892F0}"/>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2454585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FC7EF85-897A-434C-8E92-A9EB8EFD6CB7}"/>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34510635-7F17-46B8-8967-7D4259B2EDA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887305F-C01F-43B5-B46A-3DFF4375C6CD}"/>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5" name="页脚占位符 4">
            <a:extLst>
              <a:ext uri="{FF2B5EF4-FFF2-40B4-BE49-F238E27FC236}">
                <a16:creationId xmlns:a16="http://schemas.microsoft.com/office/drawing/2014/main" id="{F41BAB50-BCD7-41E5-9015-BFBD50A1A64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6FCF1DA-F9F3-4BFF-A0C5-B13FEEB800AC}"/>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85849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214ACC5-DAF8-45C6-A8D0-0C6F931C27AB}"/>
              </a:ext>
            </a:extLst>
          </p:cNvPr>
          <p:cNvSpPr>
            <a:spLocks noGrp="1"/>
          </p:cNvSpPr>
          <p:nvPr>
            <p:ph type="title"/>
          </p:nvPr>
        </p:nvSpPr>
        <p:spPr/>
        <p:txBody>
          <a:bodyPr/>
          <a:lstStyle>
            <a:lvl1pPr>
              <a:defRPr>
                <a:latin typeface="宋体" panose="02010600030101010101" pitchFamily="2" charset="-122"/>
                <a:ea typeface="宋体" panose="02010600030101010101" pitchFamily="2"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D0E535D6-130B-48AC-BE7F-434CF8AAF08C}"/>
              </a:ext>
            </a:extLst>
          </p:cNvPr>
          <p:cNvSpPr>
            <a:spLocks noGrp="1"/>
          </p:cNvSpPr>
          <p:nvPr>
            <p:ph idx="1"/>
          </p:nvPr>
        </p:nvSpPr>
        <p:spPr/>
        <p:txBody>
          <a:bodyPr/>
          <a:lstStyle>
            <a:lvl1pPr>
              <a:lnSpc>
                <a:spcPct val="100000"/>
              </a:lnSpc>
              <a:defRPr>
                <a:latin typeface="宋体" panose="02010600030101010101" pitchFamily="2" charset="-122"/>
                <a:ea typeface="宋体" panose="02010600030101010101" pitchFamily="2" charset="-122"/>
              </a:defRPr>
            </a:lvl1pPr>
            <a:lvl2pPr>
              <a:lnSpc>
                <a:spcPct val="100000"/>
              </a:lnSpc>
              <a:defRPr>
                <a:latin typeface="宋体" panose="02010600030101010101" pitchFamily="2" charset="-122"/>
                <a:ea typeface="宋体" panose="02010600030101010101" pitchFamily="2" charset="-122"/>
              </a:defRPr>
            </a:lvl2pPr>
            <a:lvl3pPr>
              <a:lnSpc>
                <a:spcPct val="100000"/>
              </a:lnSpc>
              <a:defRPr>
                <a:latin typeface="宋体" panose="02010600030101010101" pitchFamily="2" charset="-122"/>
                <a:ea typeface="宋体" panose="02010600030101010101" pitchFamily="2" charset="-122"/>
              </a:defRPr>
            </a:lvl3pPr>
            <a:lvl4pPr>
              <a:lnSpc>
                <a:spcPct val="100000"/>
              </a:lnSpc>
              <a:defRPr>
                <a:latin typeface="宋体" panose="02010600030101010101" pitchFamily="2" charset="-122"/>
                <a:ea typeface="宋体" panose="02010600030101010101" pitchFamily="2" charset="-122"/>
              </a:defRPr>
            </a:lvl4pPr>
            <a:lvl5pPr>
              <a:lnSpc>
                <a:spcPct val="100000"/>
              </a:lnSpc>
              <a:defRPr>
                <a:latin typeface="宋体" panose="02010600030101010101" pitchFamily="2" charset="-122"/>
                <a:ea typeface="宋体" panose="02010600030101010101" pitchFamily="2"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ECB77B82-DA6C-4C6E-BCB0-E1B2890F13B4}"/>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5" name="页脚占位符 4">
            <a:extLst>
              <a:ext uri="{FF2B5EF4-FFF2-40B4-BE49-F238E27FC236}">
                <a16:creationId xmlns:a16="http://schemas.microsoft.com/office/drawing/2014/main" id="{912673C7-346E-4E5F-89A0-475AD403074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4DBCE6-412F-4548-9F54-281111F5E59C}"/>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1877104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F9FE4E-D9DF-497B-82CB-3C7387BDCF4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7EBAF2F3-A532-4188-BF4C-7E00D8A1D8F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025A201-9639-4004-8DF0-A840B808069A}"/>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5" name="页脚占位符 4">
            <a:extLst>
              <a:ext uri="{FF2B5EF4-FFF2-40B4-BE49-F238E27FC236}">
                <a16:creationId xmlns:a16="http://schemas.microsoft.com/office/drawing/2014/main" id="{BE5F1191-4CD8-4C8A-BEEE-5E139BD855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952C7D6-1E28-41F2-9059-F05CA934AE78}"/>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1257079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093305-C6AE-4BB3-966E-0DEC6D0D2D8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8D6BE7D-4F5B-4FD7-A6B5-0F7B19AD2282}"/>
              </a:ext>
            </a:extLst>
          </p:cNvPr>
          <p:cNvSpPr>
            <a:spLocks noGrp="1"/>
          </p:cNvSpPr>
          <p:nvPr>
            <p:ph sz="half" idx="1"/>
          </p:nvPr>
        </p:nvSpPr>
        <p:spPr>
          <a:xfrm>
            <a:off x="838200" y="1825625"/>
            <a:ext cx="5181600" cy="4351338"/>
          </a:xfrm>
        </p:spPr>
        <p:txBody>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a:extLst>
              <a:ext uri="{FF2B5EF4-FFF2-40B4-BE49-F238E27FC236}">
                <a16:creationId xmlns:a16="http://schemas.microsoft.com/office/drawing/2014/main" id="{9C717984-0498-4D8B-A837-F72BB411713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6C21DDE-FDB4-406A-B3C5-438375E6282D}"/>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6" name="页脚占位符 5">
            <a:extLst>
              <a:ext uri="{FF2B5EF4-FFF2-40B4-BE49-F238E27FC236}">
                <a16:creationId xmlns:a16="http://schemas.microsoft.com/office/drawing/2014/main" id="{F8A6BA2B-7974-495B-A9B9-8A1C1BF4F08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CEB23F1-A9DB-42E5-82BE-98EC62D2231D}"/>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2126858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B5BEF4-188A-465F-A799-86346B1EDF02}"/>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FE16BF1-1DEC-4C95-BAE6-9C93CA144A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F2F66CB-0EB2-4B01-BE41-52F2FC57667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CC10440B-6492-4029-AC47-1A4C967CD12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53D5DBBF-8AFE-4336-A5EC-BFFA8AD3C574}"/>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58C1F705-C232-46F1-A263-0CD287CA4C70}"/>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8" name="页脚占位符 7">
            <a:extLst>
              <a:ext uri="{FF2B5EF4-FFF2-40B4-BE49-F238E27FC236}">
                <a16:creationId xmlns:a16="http://schemas.microsoft.com/office/drawing/2014/main" id="{9E364414-35C5-4E44-AB66-DCCA54BCD5F3}"/>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B31FF4D-A5E5-4C0E-90A4-03B54F627BA4}"/>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3603928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C1CD1C-05F2-4784-935A-BDF69CEE087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94F7D74-3E67-4B72-B04D-5CDFDB135CDA}"/>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4" name="页脚占位符 3">
            <a:extLst>
              <a:ext uri="{FF2B5EF4-FFF2-40B4-BE49-F238E27FC236}">
                <a16:creationId xmlns:a16="http://schemas.microsoft.com/office/drawing/2014/main" id="{6D3C2521-5363-408C-B102-85ECECED227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50FDBCFE-946E-47B9-AAC4-49BA1429FB4C}"/>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8403864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99C6F9C-FB78-488C-96AE-9AF417662FF3}"/>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3" name="页脚占位符 2">
            <a:extLst>
              <a:ext uri="{FF2B5EF4-FFF2-40B4-BE49-F238E27FC236}">
                <a16:creationId xmlns:a16="http://schemas.microsoft.com/office/drawing/2014/main" id="{5D1FB44F-1C80-48D9-A71B-A267FDB802E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451A0D5D-A72F-4739-B477-09A6DE25BAB7}"/>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521992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5BEBD5-C912-4618-9FF6-2032FA0982E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34EBB263-AE42-4421-B280-AC194ADA710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5D467214-507C-4321-A3D0-B6A630C03C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0E18997-49CD-406A-9B4C-1A83B20273C4}"/>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6" name="页脚占位符 5">
            <a:extLst>
              <a:ext uri="{FF2B5EF4-FFF2-40B4-BE49-F238E27FC236}">
                <a16:creationId xmlns:a16="http://schemas.microsoft.com/office/drawing/2014/main" id="{723C58C7-926A-4380-AB13-AA9F1853268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7E1CED9-74EA-4FED-AC7C-14543DF85897}"/>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518623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B57024-C6AA-491C-8E3B-262994FEAD5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668A077D-6C6E-4C11-9CCC-E43BC3D488A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F5169B86-C73C-4F98-9EAC-2A003323F7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D9E70F3-706B-4C1B-8405-3F626379652F}"/>
              </a:ext>
            </a:extLst>
          </p:cNvPr>
          <p:cNvSpPr>
            <a:spLocks noGrp="1"/>
          </p:cNvSpPr>
          <p:nvPr>
            <p:ph type="dt" sz="half" idx="10"/>
          </p:nvPr>
        </p:nvSpPr>
        <p:spPr/>
        <p:txBody>
          <a:bodyPr/>
          <a:lstStyle/>
          <a:p>
            <a:fld id="{5022D4A2-A762-43AA-B42F-D60BA9D23042}" type="datetimeFigureOut">
              <a:rPr lang="zh-CN" altLang="en-US" smtClean="0"/>
              <a:t>2018/3/17</a:t>
            </a:fld>
            <a:endParaRPr lang="zh-CN" altLang="en-US"/>
          </a:p>
        </p:txBody>
      </p:sp>
      <p:sp>
        <p:nvSpPr>
          <p:cNvPr id="6" name="页脚占位符 5">
            <a:extLst>
              <a:ext uri="{FF2B5EF4-FFF2-40B4-BE49-F238E27FC236}">
                <a16:creationId xmlns:a16="http://schemas.microsoft.com/office/drawing/2014/main" id="{F65C241A-D3EA-46AB-9A75-8706D1F26C9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F651909-49A7-48C5-833C-57B782C6B46A}"/>
              </a:ext>
            </a:extLst>
          </p:cNvPr>
          <p:cNvSpPr>
            <a:spLocks noGrp="1"/>
          </p:cNvSpPr>
          <p:nvPr>
            <p:ph type="sldNum" sz="quarter" idx="12"/>
          </p:nvPr>
        </p:nvSpPr>
        <p:spPr/>
        <p:txBody>
          <a:body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713043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0010C56-8CF0-488E-9444-DB9FFDA856F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id="{8FD3B794-81E1-41FD-9FD9-02D1C4137B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2C0F724C-C5A2-42C5-B71C-24A3EE1745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022D4A2-A762-43AA-B42F-D60BA9D23042}" type="datetimeFigureOut">
              <a:rPr lang="zh-CN" altLang="en-US" smtClean="0"/>
              <a:t>2018/3/17</a:t>
            </a:fld>
            <a:endParaRPr lang="zh-CN" altLang="en-US"/>
          </a:p>
        </p:txBody>
      </p:sp>
      <p:sp>
        <p:nvSpPr>
          <p:cNvPr id="5" name="页脚占位符 4">
            <a:extLst>
              <a:ext uri="{FF2B5EF4-FFF2-40B4-BE49-F238E27FC236}">
                <a16:creationId xmlns:a16="http://schemas.microsoft.com/office/drawing/2014/main" id="{F607F0B0-A8D0-4EAF-AFA5-C77B8A6901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CE5356B-D73B-4B3D-AB13-C6F0C59CE83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328294-FAA1-443A-9C3F-78BB62A568E0}" type="slidenum">
              <a:rPr lang="zh-CN" altLang="en-US" smtClean="0"/>
              <a:t>‹#›</a:t>
            </a:fld>
            <a:endParaRPr lang="zh-CN" altLang="en-US"/>
          </a:p>
        </p:txBody>
      </p:sp>
    </p:spTree>
    <p:extLst>
      <p:ext uri="{BB962C8B-B14F-4D97-AF65-F5344CB8AC3E}">
        <p14:creationId xmlns:p14="http://schemas.microsoft.com/office/powerpoint/2010/main" val="137173970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宋体" panose="02010600030101010101" pitchFamily="2" charset="-122"/>
          <a:ea typeface="宋体" panose="02010600030101010101" pitchFamily="2"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宋体" panose="02010600030101010101" pitchFamily="2" charset="-122"/>
          <a:ea typeface="宋体" panose="02010600030101010101"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宋体" panose="02010600030101010101" pitchFamily="2" charset="-122"/>
          <a:ea typeface="宋体" panose="02010600030101010101" pitchFamily="2"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宋体" panose="02010600030101010101" pitchFamily="2" charset="-122"/>
          <a:ea typeface="宋体" panose="02010600030101010101" pitchFamily="2"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宋体" panose="02010600030101010101" pitchFamily="2" charset="-122"/>
          <a:ea typeface="宋体" panose="02010600030101010101" pitchFamily="2"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0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21.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370.png"/><Relationship Id="rId4" Type="http://schemas.openxmlformats.org/officeDocument/2006/relationships/image" Target="../media/image360.png"/></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0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570.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320.png"/><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slide" Target="slide74.xml"/><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90.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hyperlink" Target="https://joisc2017.contest.atcoder.jp/" TargetMode="External"/><Relationship Id="rId2" Type="http://schemas.openxmlformats.org/officeDocument/2006/relationships/hyperlink" Target="https://www.ioi-jp.org/camp/2017/2017-sp-tasks/index.html" TargetMode="External"/><Relationship Id="rId1" Type="http://schemas.openxmlformats.org/officeDocument/2006/relationships/slideLayout" Target="../slideLayouts/slideLayout2.xml"/><Relationship Id="rId4" Type="http://schemas.openxmlformats.org/officeDocument/2006/relationships/hyperlink" Target="https://cms.ioi-jp.org/joi-sp-2018/index-en.html"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11EB56-F029-4540-9D48-F1EBC31FC731}"/>
              </a:ext>
            </a:extLst>
          </p:cNvPr>
          <p:cNvSpPr>
            <a:spLocks noGrp="1"/>
          </p:cNvSpPr>
          <p:nvPr>
            <p:ph type="ctrTitle"/>
          </p:nvPr>
        </p:nvSpPr>
        <p:spPr>
          <a:xfrm>
            <a:off x="1524000" y="2238093"/>
            <a:ext cx="9144000" cy="1271870"/>
          </a:xfrm>
        </p:spPr>
        <p:txBody>
          <a:bodyPr>
            <a:normAutofit/>
          </a:bodyPr>
          <a:lstStyle/>
          <a:p>
            <a:r>
              <a:rPr lang="en-US" altLang="zh-CN" sz="6600" b="1" dirty="0" err="1">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Bahnschrift SemiLight" panose="020B0502040204020203" pitchFamily="34" charset="0"/>
                <a:ea typeface="黑体" panose="02010609060101010101" pitchFamily="49" charset="-122"/>
              </a:rPr>
              <a:t>JOIsc</a:t>
            </a:r>
            <a:r>
              <a:rPr lang="en-US" altLang="zh-CN" sz="6600" b="1" dirty="0">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Bahnschrift SemiLight" panose="020B0502040204020203" pitchFamily="34" charset="0"/>
                <a:ea typeface="黑体" panose="02010609060101010101" pitchFamily="49" charset="-122"/>
              </a:rPr>
              <a:t> </a:t>
            </a:r>
            <a:r>
              <a:rPr lang="zh-CN" altLang="en-US" sz="6600" b="1" dirty="0">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Bahnschrift SemiLight" panose="020B0502040204020203" pitchFamily="34" charset="0"/>
                <a:ea typeface="黑体" panose="02010609060101010101" pitchFamily="49" charset="-122"/>
              </a:rPr>
              <a:t>好题</a:t>
            </a:r>
            <a:r>
              <a:rPr lang="zh-CN" altLang="en-US" sz="6600" b="1" dirty="0">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选讲</a:t>
            </a:r>
          </a:p>
        </p:txBody>
      </p:sp>
      <p:sp>
        <p:nvSpPr>
          <p:cNvPr id="3" name="副标题 2">
            <a:extLst>
              <a:ext uri="{FF2B5EF4-FFF2-40B4-BE49-F238E27FC236}">
                <a16:creationId xmlns:a16="http://schemas.microsoft.com/office/drawing/2014/main" id="{39C92C94-9B76-4639-A8D6-FCA0DD58400A}"/>
              </a:ext>
            </a:extLst>
          </p:cNvPr>
          <p:cNvSpPr>
            <a:spLocks noGrp="1"/>
          </p:cNvSpPr>
          <p:nvPr>
            <p:ph type="subTitle" idx="1"/>
          </p:nvPr>
        </p:nvSpPr>
        <p:spPr>
          <a:xfrm>
            <a:off x="1524000" y="3748893"/>
            <a:ext cx="9144000" cy="1655762"/>
          </a:xfrm>
        </p:spPr>
        <p:txBody>
          <a:bodyPr/>
          <a:lstStyle/>
          <a:p>
            <a:pPr algn="r"/>
            <a:r>
              <a:rPr lang="zh-CN" altLang="en-US" dirty="0">
                <a:solidFill>
                  <a:schemeClr val="bg1"/>
                </a:solidFill>
              </a:rPr>
              <a:t>宁波市镇海中学 梁晏成</a:t>
            </a:r>
          </a:p>
        </p:txBody>
      </p:sp>
      <p:sp>
        <p:nvSpPr>
          <p:cNvPr id="4" name="标题 1">
            <a:extLst>
              <a:ext uri="{FF2B5EF4-FFF2-40B4-BE49-F238E27FC236}">
                <a16:creationId xmlns:a16="http://schemas.microsoft.com/office/drawing/2014/main" id="{6EBFA990-AD47-45D5-986C-890244BABC15}"/>
              </a:ext>
            </a:extLst>
          </p:cNvPr>
          <p:cNvSpPr txBox="1">
            <a:spLocks/>
          </p:cNvSpPr>
          <p:nvPr/>
        </p:nvSpPr>
        <p:spPr>
          <a:xfrm>
            <a:off x="1524000" y="2627574"/>
            <a:ext cx="9144000"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zh-CN" altLang="en-US" sz="6600" b="1" dirty="0">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9075231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07A62C-614C-4CC7-B1F9-C97B7E64A7D4}"/>
              </a:ext>
            </a:extLst>
          </p:cNvPr>
          <p:cNvSpPr>
            <a:spLocks noGrp="1"/>
          </p:cNvSpPr>
          <p:nvPr>
            <p:ph type="title"/>
          </p:nvPr>
        </p:nvSpPr>
        <p:spPr/>
        <p:txBody>
          <a:bodyPr/>
          <a:lstStyle/>
          <a:p>
            <a:r>
              <a:rPr lang="en-US" altLang="zh-CN" dirty="0"/>
              <a:t>Sparklers</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54652536-DBF3-43DB-8D83-57B1EBBA34EF}"/>
                  </a:ext>
                </a:extLst>
              </p:cNvPr>
              <p:cNvSpPr>
                <a:spLocks noGrp="1"/>
              </p:cNvSpPr>
              <p:nvPr>
                <p:ph idx="1"/>
              </p:nvPr>
            </p:nvSpPr>
            <p:spPr>
              <a:xfrm>
                <a:off x="838200" y="1825625"/>
                <a:ext cx="10515600" cy="4667250"/>
              </a:xfrm>
            </p:spPr>
            <p:txBody>
              <a:bodyPr>
                <a:normAutofit fontScale="92500" lnSpcReduction="10000"/>
              </a:bodyPr>
              <a:lstStyle/>
              <a:p>
                <a:r>
                  <a:rPr lang="zh-CN" altLang="en-US" dirty="0"/>
                  <a:t>简单分析可以发现：</a:t>
                </a:r>
                <a:endParaRPr lang="en-US" altLang="zh-CN" dirty="0"/>
              </a:p>
              <a:p>
                <a:r>
                  <a:rPr lang="zh-CN" altLang="en-US" b="0" dirty="0"/>
                  <a:t>若</a:t>
                </a:r>
                <a14:m>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e>
                    </m:d>
                    <m:r>
                      <a:rPr lang="en-US" altLang="zh-CN" b="0" i="1" smtClean="0">
                        <a:latin typeface="Cambria Math" panose="02040503050406030204" pitchFamily="18" charset="0"/>
                      </a:rPr>
                      <m:t>≠∅</m:t>
                    </m:r>
                    <m:r>
                      <a:rPr lang="zh-CN" altLang="en-US" i="1">
                        <a:latin typeface="Cambria Math" panose="02040503050406030204" pitchFamily="18" charset="0"/>
                      </a:rPr>
                      <m:t>，</m:t>
                    </m:r>
                  </m:oMath>
                </a14:m>
                <a:r>
                  <a:rPr lang="zh-CN" altLang="en-US" dirty="0">
                    <a:latin typeface="Cambria Math" panose="02040503050406030204" pitchFamily="18" charset="0"/>
                  </a:rPr>
                  <a:t>那么</a:t>
                </a:r>
                <a:endParaRPr lang="en-US" altLang="zh-CN" dirty="0">
                  <a:latin typeface="Cambria Math" panose="02040503050406030204" pitchFamily="18" charset="0"/>
                </a:endParaRPr>
              </a:p>
              <a:p>
                <a:r>
                  <a:rPr lang="en-US" altLang="zh-CN" b="0" dirty="0"/>
                  <a:t>  </a:t>
                </a:r>
                <a14:m>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e>
                    </m:d>
                  </m:oMath>
                </a14:m>
                <a:endParaRPr lang="en-US" altLang="zh-CN" b="0" i="1" dirty="0">
                  <a:latin typeface="Cambria Math" panose="02040503050406030204" pitchFamily="18" charset="0"/>
                </a:endParaRPr>
              </a:p>
              <a:p>
                <a14:m>
                  <m:oMath xmlns:m="http://schemas.openxmlformats.org/officeDocument/2006/math">
                    <m:r>
                      <a:rPr lang="en-US" altLang="zh-CN" b="0" i="1" smtClean="0">
                        <a:latin typeface="Cambria Math" panose="02040503050406030204" pitchFamily="18" charset="0"/>
                      </a:rPr>
                      <m:t>=</m:t>
                    </m:r>
                    <m:nary>
                      <m:naryPr>
                        <m:chr m:val="⋂"/>
                        <m:ctrlPr>
                          <a:rPr lang="en-US" altLang="zh-CN" b="0" i="1" smtClean="0">
                            <a:latin typeface="Cambria Math" panose="02040503050406030204" pitchFamily="18" charset="0"/>
                          </a:rPr>
                        </m:ctrlPr>
                      </m:naryPr>
                      <m:sub>
                        <m:r>
                          <m:rPr>
                            <m:brk m:alnAt="23"/>
                          </m:rPr>
                          <a:rPr lang="en-US" altLang="zh-CN" b="0" i="1" smtClean="0">
                            <a:latin typeface="Cambria Math" panose="02040503050406030204" pitchFamily="18" charset="0"/>
                          </a:rPr>
                          <m:t>𝑘</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sub>
                      <m:sup>
                        <m:r>
                          <a:rPr lang="en-US" altLang="zh-CN" b="0" i="1" smtClean="0">
                            <a:latin typeface="Cambria Math" panose="02040503050406030204" pitchFamily="18" charset="0"/>
                          </a:rPr>
                          <m:t>𝑗</m:t>
                        </m:r>
                      </m:sup>
                      <m:e>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e>
                    </m:nary>
                  </m:oMath>
                </a14:m>
                <a:endParaRPr lang="en-US" altLang="zh-CN" b="0" dirty="0"/>
              </a:p>
              <a:p>
                <a14:m>
                  <m:oMath xmlns:m="http://schemas.openxmlformats.org/officeDocument/2006/math">
                    <m:r>
                      <a:rPr lang="en-US" altLang="zh-CN" i="1">
                        <a:latin typeface="Cambria Math" panose="02040503050406030204" pitchFamily="18" charset="0"/>
                      </a:rPr>
                      <m:t>=</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oMath>
                </a14:m>
                <a:r>
                  <a:rPr lang="zh-CN" altLang="en-US" dirty="0"/>
                  <a:t>，归纳即可证明</a:t>
                </a:r>
                <a:endParaRPr lang="en-US" altLang="zh-CN" dirty="0"/>
              </a:p>
              <a:p>
                <a:r>
                  <a:rPr lang="zh-CN" altLang="en-US" dirty="0"/>
                  <a:t>令</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𝐺</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m:t>
                        </m:r>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oMath>
                </a14:m>
                <a:endParaRPr lang="en-US" altLang="zh-CN" dirty="0"/>
              </a:p>
              <a:p>
                <a:r>
                  <a:rPr lang="zh-CN" altLang="en-US" dirty="0"/>
                  <a:t>那么</a:t>
                </a:r>
                <a14:m>
                  <m:oMath xmlns:m="http://schemas.openxmlformats.org/officeDocument/2006/math">
                    <m:d>
                      <m:dPr>
                        <m:begChr m:val="["/>
                        <m:endChr m:val="]"/>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𝐿</m:t>
                            </m:r>
                          </m:e>
                          <m:sub>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i="1">
                                <a:latin typeface="Cambria Math" panose="02040503050406030204" pitchFamily="18" charset="0"/>
                              </a:rPr>
                              <m:t>𝑗</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i="1">
                                <a:latin typeface="Cambria Math" panose="02040503050406030204" pitchFamily="18" charset="0"/>
                              </a:rPr>
                              <m:t>𝑗</m:t>
                            </m:r>
                          </m:sub>
                        </m:sSub>
                      </m:e>
                    </m:d>
                    <m:r>
                      <a:rPr lang="en-US" altLang="zh-CN" i="1">
                        <a:latin typeface="Cambria Math" panose="02040503050406030204" pitchFamily="18" charset="0"/>
                      </a:rPr>
                      <m:t>≠∅</m:t>
                    </m:r>
                  </m:oMath>
                </a14:m>
                <a:r>
                  <a:rPr lang="zh-CN" altLang="en-US" dirty="0"/>
                  <a:t>当且仅当存在一系列的区间</a:t>
                </a:r>
                <a14:m>
                  <m:oMath xmlns:m="http://schemas.openxmlformats.org/officeDocument/2006/math">
                    <m:d>
                      <m:dPr>
                        <m:begChr m:val="["/>
                        <m:endChr m:val="]"/>
                        <m:ctrlPr>
                          <a:rPr lang="en-US" altLang="zh-CN" b="0" i="1" smtClean="0">
                            <a:latin typeface="Cambria Math" panose="02040503050406030204" pitchFamily="18" charset="0"/>
                          </a:rPr>
                        </m:ctrlPr>
                      </m:dPr>
                      <m:e>
                        <m:r>
                          <m:rPr>
                            <m:sty m:val="p"/>
                          </m:rPr>
                          <a:rPr lang="en-US" altLang="zh-CN" b="0" i="0" smtClean="0">
                            <a:latin typeface="Cambria Math" panose="02040503050406030204" pitchFamily="18" charset="0"/>
                          </a:rPr>
                          <m:t>K</m:t>
                        </m:r>
                        <m:r>
                          <a:rPr lang="en-US" altLang="zh-CN" b="0" i="0" smtClean="0">
                            <a:latin typeface="Cambria Math" panose="02040503050406030204" pitchFamily="18" charset="0"/>
                          </a:rPr>
                          <m:t>,</m:t>
                        </m:r>
                        <m:r>
                          <m:rPr>
                            <m:sty m:val="p"/>
                          </m:rPr>
                          <a:rPr lang="en-US" altLang="zh-CN" b="0" i="0" smtClean="0">
                            <a:latin typeface="Cambria Math" panose="02040503050406030204" pitchFamily="18" charset="0"/>
                          </a:rPr>
                          <m:t>K</m:t>
                        </m:r>
                      </m:e>
                    </m:d>
                    <m:r>
                      <a:rPr lang="en-US" altLang="zh-CN" b="0" i="0" smtClean="0">
                        <a:latin typeface="Cambria Math" panose="02040503050406030204" pitchFamily="18" charset="0"/>
                      </a:rPr>
                      <m:t>,</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e>
                    </m:d>
                    <m:r>
                      <a:rPr lang="en-US" altLang="zh-CN" b="0" i="1" smtClean="0">
                        <a:latin typeface="Cambria Math" panose="02040503050406030204" pitchFamily="18" charset="0"/>
                      </a:rPr>
                      <m:t>,</m:t>
                    </m:r>
                    <m:d>
                      <m:dPr>
                        <m:begChr m:val="["/>
                        <m:end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𝑐</m:t>
                        </m:r>
                        <m:r>
                          <a:rPr lang="en-US" altLang="zh-CN" b="0" i="1" smtClean="0">
                            <a:latin typeface="Cambria Math" panose="02040503050406030204" pitchFamily="18" charset="0"/>
                          </a:rPr>
                          <m:t>,</m:t>
                        </m:r>
                        <m:r>
                          <a:rPr lang="en-US" altLang="zh-CN" b="0" i="1" smtClean="0">
                            <a:latin typeface="Cambria Math" panose="02040503050406030204" pitchFamily="18" charset="0"/>
                          </a:rPr>
                          <m:t>𝑑</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r>
                      <a:rPr lang="en-US" altLang="zh-CN" b="0" i="1" smtClean="0">
                        <a:latin typeface="Cambria Math" panose="02040503050406030204" pitchFamily="18" charset="0"/>
                      </a:rPr>
                      <m:t>]</m:t>
                    </m:r>
                  </m:oMath>
                </a14:m>
                <a:r>
                  <a:rPr lang="zh-CN" altLang="en-US" dirty="0"/>
                  <a:t>，满足每个区间相较之前的区间仅在一个端点处向外拓展一位，并且任意区间</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oMath>
                </a14:m>
                <a:r>
                  <a:rPr lang="zh-CN" altLang="en-US" dirty="0"/>
                  <a:t>满足</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𝐺</m:t>
                        </m:r>
                      </m:e>
                      <m:sub>
                        <m:r>
                          <a:rPr lang="en-US" altLang="zh-CN" b="0" i="1" dirty="0" smtClean="0">
                            <a:latin typeface="Cambria Math" panose="02040503050406030204" pitchFamily="18" charset="0"/>
                          </a:rPr>
                          <m:t>𝑥</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𝑦</m:t>
                        </m:r>
                      </m:sub>
                    </m:sSub>
                    <m:r>
                      <a:rPr lang="en-US" altLang="zh-CN" b="0" i="1" dirty="0" smtClean="0">
                        <a:latin typeface="Cambria Math" panose="02040503050406030204" pitchFamily="18" charset="0"/>
                      </a:rPr>
                      <m:t>≥0</m:t>
                    </m:r>
                  </m:oMath>
                </a14:m>
                <a:endParaRPr lang="zh-CN" altLang="en-US" dirty="0"/>
              </a:p>
            </p:txBody>
          </p:sp>
        </mc:Choice>
        <mc:Fallback>
          <p:sp>
            <p:nvSpPr>
              <p:cNvPr id="3" name="内容占位符 2">
                <a:extLst>
                  <a:ext uri="{FF2B5EF4-FFF2-40B4-BE49-F238E27FC236}">
                    <a16:creationId xmlns:a16="http://schemas.microsoft.com/office/drawing/2014/main" id="{54652536-DBF3-43DB-8D83-57B1EBBA34EF}"/>
                  </a:ext>
                </a:extLst>
              </p:cNvPr>
              <p:cNvSpPr>
                <a:spLocks noGrp="1" noRot="1" noChangeAspect="1" noMove="1" noResize="1" noEditPoints="1" noAdjustHandles="1" noChangeArrowheads="1" noChangeShapeType="1" noTextEdit="1"/>
              </p:cNvSpPr>
              <p:nvPr>
                <p:ph idx="1"/>
              </p:nvPr>
            </p:nvSpPr>
            <p:spPr>
              <a:xfrm>
                <a:off x="838200" y="1825625"/>
                <a:ext cx="10515600" cy="4667250"/>
              </a:xfrm>
              <a:blipFill>
                <a:blip r:embed="rId2"/>
                <a:stretch>
                  <a:fillRect l="-928" t="-1958" r="-4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330498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295177-AAE6-4F73-90B2-8C58A4DDBD79}"/>
              </a:ext>
            </a:extLst>
          </p:cNvPr>
          <p:cNvSpPr>
            <a:spLocks noGrp="1"/>
          </p:cNvSpPr>
          <p:nvPr>
            <p:ph type="title"/>
          </p:nvPr>
        </p:nvSpPr>
        <p:spPr/>
        <p:txBody>
          <a:bodyPr/>
          <a:lstStyle/>
          <a:p>
            <a:r>
              <a:rPr lang="en-US" altLang="zh-CN" dirty="0"/>
              <a:t>Sparklers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DB02617-BE92-4660-BE8E-A8507EFE188D}"/>
                  </a:ext>
                </a:extLst>
              </p:cNvPr>
              <p:cNvSpPr>
                <a:spLocks noGrp="1"/>
              </p:cNvSpPr>
              <p:nvPr>
                <p:ph idx="1"/>
              </p:nvPr>
            </p:nvSpPr>
            <p:spPr/>
            <p:txBody>
              <a:bodyPr>
                <a:normAutofit fontScale="92500" lnSpcReduction="10000"/>
              </a:bodyPr>
              <a:lstStyle/>
              <a:p>
                <a:r>
                  <a:rPr lang="zh-CN" altLang="en-US" dirty="0"/>
                  <a:t>我们定义</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−2×</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𝑠</m:t>
                    </m:r>
                  </m:oMath>
                </a14:m>
                <a:endParaRPr lang="en-US" altLang="zh-CN" b="0" dirty="0"/>
              </a:p>
              <a:p>
                <a:r>
                  <a:rPr lang="zh-CN" altLang="en-US" dirty="0"/>
                  <a:t>那么</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𝐺</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m:t>
                        </m:r>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oMath>
                </a14:m>
                <a:endParaRPr lang="en-US" altLang="zh-CN" dirty="0"/>
              </a:p>
              <a:p>
                <a:r>
                  <a:rPr lang="en-US" altLang="zh-CN" dirty="0"/>
                  <a:t>             </a:t>
                </a:r>
                <a14:m>
                  <m:oMath xmlns:m="http://schemas.openxmlformats.org/officeDocument/2006/math">
                    <m:r>
                      <a:rPr lang="en-US" altLang="zh-CN" b="0" i="0" smtClean="0">
                        <a:latin typeface="Cambria Math" panose="02040503050406030204" pitchFamily="18" charset="0"/>
                      </a:rPr>
                      <m:t> </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i="1">
                        <a:latin typeface="Cambria Math" panose="02040503050406030204" pitchFamily="18" charset="0"/>
                      </a:rPr>
                      <m:t>2×</m:t>
                    </m:r>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i="1">
                        <a:latin typeface="Cambria Math" panose="02040503050406030204" pitchFamily="18" charset="0"/>
                      </a:rPr>
                      <m:t>𝑠</m:t>
                    </m:r>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r>
                          <a:rPr lang="en-US" altLang="zh-CN" i="1">
                            <a:latin typeface="Cambria Math" panose="02040503050406030204" pitchFamily="18" charset="0"/>
                          </a:rPr>
                          <m:t>2×</m:t>
                        </m:r>
                        <m:r>
                          <a:rPr lang="en-US" altLang="zh-CN" b="0" i="1" smtClean="0">
                            <a:latin typeface="Cambria Math" panose="02040503050406030204" pitchFamily="18" charset="0"/>
                          </a:rPr>
                          <m:t>𝑗</m:t>
                        </m:r>
                        <m:r>
                          <a:rPr lang="en-US" altLang="zh-CN" i="1">
                            <a:latin typeface="Cambria Math" panose="02040503050406030204" pitchFamily="18" charset="0"/>
                          </a:rPr>
                          <m:t>×</m:t>
                        </m:r>
                        <m:r>
                          <a:rPr lang="en-US" altLang="zh-CN" i="1">
                            <a:latin typeface="Cambria Math" panose="02040503050406030204" pitchFamily="18" charset="0"/>
                          </a:rPr>
                          <m:t>𝑠</m:t>
                        </m:r>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oMath>
                </a14:m>
                <a:endParaRPr lang="en-US" altLang="zh-CN" b="0" dirty="0"/>
              </a:p>
              <a:p>
                <a:r>
                  <a:rPr lang="zh-CN" altLang="en-US" dirty="0"/>
                  <a:t>所以</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𝐺</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≥0⇒</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oMath>
                </a14:m>
                <a:endParaRPr lang="en-US" altLang="zh-CN" dirty="0"/>
              </a:p>
              <a:p>
                <a:endParaRPr lang="en-US" altLang="zh-CN" dirty="0"/>
              </a:p>
              <a:p>
                <a:r>
                  <a:rPr lang="zh-CN" altLang="en-US" dirty="0"/>
                  <a:t>那么我们转化问题如下：</a:t>
                </a:r>
                <a:endParaRPr lang="en-US" altLang="zh-CN" dirty="0"/>
              </a:p>
              <a:p>
                <a:r>
                  <a:rPr lang="zh-CN" altLang="en-US" dirty="0"/>
                  <a:t>平面上有</a:t>
                </a:r>
                <a14:m>
                  <m:oMath xmlns:m="http://schemas.openxmlformats.org/officeDocument/2006/math">
                    <m:r>
                      <a:rPr lang="en-US" altLang="zh-CN" b="0" i="1" smtClean="0">
                        <a:latin typeface="Cambria Math" panose="02040503050406030204" pitchFamily="18" charset="0"/>
                      </a:rPr>
                      <m:t>𝑁</m:t>
                    </m:r>
                  </m:oMath>
                </a14:m>
                <a:r>
                  <a:rPr lang="zh-CN" altLang="en-US" dirty="0"/>
                  <a:t>个点</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r>
                  <a:rPr lang="zh-CN" altLang="en-US" dirty="0"/>
                  <a:t>，开始时有两个点都位于</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𝐾</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𝐾</m:t>
                        </m:r>
                      </m:sub>
                    </m:sSub>
                    <m:r>
                      <a:rPr lang="en-US" altLang="zh-CN" b="0" i="1" smtClean="0">
                        <a:latin typeface="Cambria Math" panose="02040503050406030204" pitchFamily="18" charset="0"/>
                      </a:rPr>
                      <m:t>)</m:t>
                    </m:r>
                  </m:oMath>
                </a14:m>
                <a:r>
                  <a:rPr lang="zh-CN" altLang="en-US" dirty="0"/>
                  <a:t>，每次可以选择一个点向远端移动一位，需要时刻保持左侧的点的高度</a:t>
                </a:r>
                <a14:m>
                  <m:oMath xmlns:m="http://schemas.openxmlformats.org/officeDocument/2006/math">
                    <m:r>
                      <a:rPr lang="en-US" altLang="zh-CN" b="0" i="1" smtClean="0">
                        <a:latin typeface="Cambria Math" panose="02040503050406030204" pitchFamily="18" charset="0"/>
                      </a:rPr>
                      <m:t>≥</m:t>
                    </m:r>
                  </m:oMath>
                </a14:m>
                <a:r>
                  <a:rPr lang="zh-CN" altLang="en-US" dirty="0"/>
                  <a:t>右侧的点的高度</a:t>
                </a:r>
              </a:p>
            </p:txBody>
          </p:sp>
        </mc:Choice>
        <mc:Fallback xmlns="">
          <p:sp>
            <p:nvSpPr>
              <p:cNvPr id="3" name="内容占位符 2">
                <a:extLst>
                  <a:ext uri="{FF2B5EF4-FFF2-40B4-BE49-F238E27FC236}">
                    <a16:creationId xmlns:a16="http://schemas.microsoft.com/office/drawing/2014/main" id="{CDB02617-BE92-4660-BE8E-A8507EFE188D}"/>
                  </a:ext>
                </a:extLst>
              </p:cNvPr>
              <p:cNvSpPr>
                <a:spLocks noGrp="1" noRot="1" noChangeAspect="1" noMove="1" noResize="1" noEditPoints="1" noAdjustHandles="1" noChangeArrowheads="1" noChangeShapeType="1" noTextEdit="1"/>
              </p:cNvSpPr>
              <p:nvPr>
                <p:ph idx="1"/>
              </p:nvPr>
            </p:nvSpPr>
            <p:spPr>
              <a:blipFill>
                <a:blip r:embed="rId2"/>
                <a:stretch>
                  <a:fillRect l="-928" t="-2101" r="-23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44236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1A472E-CD22-460E-BDEE-12044B7277C2}"/>
              </a:ext>
            </a:extLst>
          </p:cNvPr>
          <p:cNvSpPr>
            <a:spLocks noGrp="1"/>
          </p:cNvSpPr>
          <p:nvPr>
            <p:ph type="title"/>
          </p:nvPr>
        </p:nvSpPr>
        <p:spPr/>
        <p:txBody>
          <a:bodyPr/>
          <a:lstStyle/>
          <a:p>
            <a:r>
              <a:rPr lang="en-US" altLang="zh-CN" dirty="0"/>
              <a:t>Sparklers</a:t>
            </a:r>
            <a:endParaRPr lang="zh-CN" altLang="en-US" dirty="0"/>
          </a:p>
        </p:txBody>
      </p:sp>
      <p:sp>
        <p:nvSpPr>
          <p:cNvPr id="3" name="内容占位符 2">
            <a:extLst>
              <a:ext uri="{FF2B5EF4-FFF2-40B4-BE49-F238E27FC236}">
                <a16:creationId xmlns:a16="http://schemas.microsoft.com/office/drawing/2014/main" id="{934C6C5E-FA68-459C-A241-1325C0EE6D19}"/>
              </a:ext>
            </a:extLst>
          </p:cNvPr>
          <p:cNvSpPr>
            <a:spLocks noGrp="1"/>
          </p:cNvSpPr>
          <p:nvPr>
            <p:ph idx="1"/>
          </p:nvPr>
        </p:nvSpPr>
        <p:spPr>
          <a:xfrm>
            <a:off x="838200" y="1825625"/>
            <a:ext cx="7242946" cy="4351338"/>
          </a:xfrm>
        </p:spPr>
        <p:txBody>
          <a:bodyPr>
            <a:normAutofit lnSpcReduction="10000"/>
          </a:bodyPr>
          <a:lstStyle/>
          <a:p>
            <a:r>
              <a:rPr lang="zh-CN" altLang="en-US" dirty="0"/>
              <a:t>情况一：</a:t>
            </a:r>
            <a:endParaRPr lang="en-US" altLang="zh-CN" dirty="0"/>
          </a:p>
          <a:p>
            <a:r>
              <a:rPr lang="zh-CN" altLang="en-US" dirty="0"/>
              <a:t>如果存在操作能使左侧的点高度增大，那么我们贪心地走过去显然不劣；右侧同理</a:t>
            </a:r>
            <a:endParaRPr lang="en-US" altLang="zh-CN" dirty="0"/>
          </a:p>
          <a:p>
            <a:endParaRPr lang="en-US" altLang="zh-CN" dirty="0"/>
          </a:p>
          <a:p>
            <a:r>
              <a:rPr lang="zh-CN" altLang="en-US" dirty="0"/>
              <a:t>例如右图，如果左端点位于蓝点，右侧的点位于橙点</a:t>
            </a:r>
            <a:endParaRPr lang="en-US" altLang="zh-CN" dirty="0"/>
          </a:p>
          <a:p>
            <a:r>
              <a:rPr lang="zh-CN" altLang="en-US" dirty="0"/>
              <a:t>那么我们贪心让左端点从蓝点走到绿点再走到黄点，显然不劣</a:t>
            </a:r>
            <a:br>
              <a:rPr lang="en-US" altLang="zh-CN" dirty="0"/>
            </a:br>
            <a:endParaRPr lang="zh-CN" altLang="en-US" dirty="0"/>
          </a:p>
        </p:txBody>
      </p:sp>
      <p:sp>
        <p:nvSpPr>
          <p:cNvPr id="4" name="椭圆 3">
            <a:extLst>
              <a:ext uri="{FF2B5EF4-FFF2-40B4-BE49-F238E27FC236}">
                <a16:creationId xmlns:a16="http://schemas.microsoft.com/office/drawing/2014/main" id="{7D32692B-0B86-464E-A836-05E6D847A48D}"/>
              </a:ext>
            </a:extLst>
          </p:cNvPr>
          <p:cNvSpPr/>
          <p:nvPr/>
        </p:nvSpPr>
        <p:spPr>
          <a:xfrm>
            <a:off x="9994727" y="3385321"/>
            <a:ext cx="475989" cy="4759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1946D5A6-625A-4C69-820E-9FFE3F65EBAD}"/>
              </a:ext>
            </a:extLst>
          </p:cNvPr>
          <p:cNvSpPr/>
          <p:nvPr/>
        </p:nvSpPr>
        <p:spPr>
          <a:xfrm>
            <a:off x="8487428" y="3028123"/>
            <a:ext cx="475989" cy="475989"/>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9A949FD0-F827-4679-9D0C-3BC17C1EB5CD}"/>
              </a:ext>
            </a:extLst>
          </p:cNvPr>
          <p:cNvSpPr/>
          <p:nvPr/>
        </p:nvSpPr>
        <p:spPr>
          <a:xfrm>
            <a:off x="9240035" y="4274332"/>
            <a:ext cx="475989" cy="4759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0ED84BB3-48D5-48F9-82C7-E67784F90EDC}"/>
              </a:ext>
            </a:extLst>
          </p:cNvPr>
          <p:cNvSpPr/>
          <p:nvPr/>
        </p:nvSpPr>
        <p:spPr>
          <a:xfrm>
            <a:off x="10934178" y="4978400"/>
            <a:ext cx="419622" cy="460851"/>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a:p>
        </p:txBody>
      </p:sp>
      <p:cxnSp>
        <p:nvCxnSpPr>
          <p:cNvPr id="9" name="直接箭头连接符 8">
            <a:extLst>
              <a:ext uri="{FF2B5EF4-FFF2-40B4-BE49-F238E27FC236}">
                <a16:creationId xmlns:a16="http://schemas.microsoft.com/office/drawing/2014/main" id="{3069F04F-3C68-4219-8450-30DA291F7B30}"/>
              </a:ext>
            </a:extLst>
          </p:cNvPr>
          <p:cNvCxnSpPr>
            <a:stCxn id="4" idx="3"/>
            <a:endCxn id="6" idx="7"/>
          </p:cNvCxnSpPr>
          <p:nvPr/>
        </p:nvCxnSpPr>
        <p:spPr>
          <a:xfrm flipH="1">
            <a:off x="9646317" y="3791603"/>
            <a:ext cx="418117" cy="55243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11" name="直接箭头连接符 10">
            <a:extLst>
              <a:ext uri="{FF2B5EF4-FFF2-40B4-BE49-F238E27FC236}">
                <a16:creationId xmlns:a16="http://schemas.microsoft.com/office/drawing/2014/main" id="{3462963D-66A1-40B0-BD74-0F27AE0D599C}"/>
              </a:ext>
            </a:extLst>
          </p:cNvPr>
          <p:cNvCxnSpPr>
            <a:stCxn id="6" idx="1"/>
          </p:cNvCxnSpPr>
          <p:nvPr/>
        </p:nvCxnSpPr>
        <p:spPr>
          <a:xfrm flipH="1" flipV="1">
            <a:off x="8848595" y="3504112"/>
            <a:ext cx="461147" cy="839927"/>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30661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81D07B-8B1F-4C89-A435-395100C9DB8E}"/>
              </a:ext>
            </a:extLst>
          </p:cNvPr>
          <p:cNvSpPr>
            <a:spLocks noGrp="1"/>
          </p:cNvSpPr>
          <p:nvPr>
            <p:ph type="title"/>
          </p:nvPr>
        </p:nvSpPr>
        <p:spPr/>
        <p:txBody>
          <a:bodyPr/>
          <a:lstStyle/>
          <a:p>
            <a:r>
              <a:rPr lang="en-US" altLang="zh-CN" dirty="0"/>
              <a:t>Sparklers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B7E1D129-676D-4098-9A2A-F9584F9CCE53}"/>
                  </a:ext>
                </a:extLst>
              </p:cNvPr>
              <p:cNvSpPr>
                <a:spLocks noGrp="1"/>
              </p:cNvSpPr>
              <p:nvPr>
                <p:ph idx="1"/>
              </p:nvPr>
            </p:nvSpPr>
            <p:spPr/>
            <p:txBody>
              <a:bodyPr>
                <a:normAutofit/>
              </a:bodyPr>
              <a:lstStyle/>
              <a:p>
                <a:r>
                  <a:rPr lang="zh-CN" altLang="en-US" dirty="0"/>
                  <a:t>情况二：</a:t>
                </a:r>
                <a:endParaRPr lang="en-US" altLang="zh-CN" dirty="0"/>
              </a:p>
              <a:p>
                <a:r>
                  <a:rPr lang="zh-CN" altLang="en-US" dirty="0"/>
                  <a:t>如果不能进行之前的贪心，容易证明以后左侧的点不可能变高，且右侧的点不可能变低</a:t>
                </a:r>
                <a:endParaRPr lang="en-US" altLang="zh-CN" dirty="0"/>
              </a:p>
              <a:p>
                <a:r>
                  <a:rPr lang="zh-CN" altLang="en-US" dirty="0"/>
                  <a:t>考虑左侧的位于点</a:t>
                </a:r>
                <a14:m>
                  <m:oMath xmlns:m="http://schemas.openxmlformats.org/officeDocument/2006/math">
                    <m:r>
                      <a:rPr lang="en-US" altLang="zh-CN" b="0" i="1" smtClean="0">
                        <a:latin typeface="Cambria Math" panose="02040503050406030204" pitchFamily="18" charset="0"/>
                      </a:rPr>
                      <m:t>𝑋</m:t>
                    </m:r>
                  </m:oMath>
                </a14:m>
                <a:r>
                  <a:rPr lang="zh-CN" altLang="en-US" dirty="0"/>
                  <a:t>，点</a:t>
                </a:r>
                <a14:m>
                  <m:oMath xmlns:m="http://schemas.openxmlformats.org/officeDocument/2006/math">
                    <m:r>
                      <a:rPr lang="en-US" altLang="zh-CN" b="0" i="1" smtClean="0">
                        <a:latin typeface="Cambria Math" panose="02040503050406030204" pitchFamily="18" charset="0"/>
                      </a:rPr>
                      <m:t>𝑋</m:t>
                    </m:r>
                  </m:oMath>
                </a14:m>
                <a:r>
                  <a:rPr lang="zh-CN" altLang="en-US" dirty="0"/>
                  <a:t>左侧最低的点是</a:t>
                </a:r>
                <a14:m>
                  <m:oMath xmlns:m="http://schemas.openxmlformats.org/officeDocument/2006/math">
                    <m:r>
                      <a:rPr lang="en-US" altLang="zh-CN" b="0" i="1" smtClean="0">
                        <a:latin typeface="Cambria Math" panose="02040503050406030204" pitchFamily="18" charset="0"/>
                      </a:rPr>
                      <m:t>𝑌</m:t>
                    </m:r>
                  </m:oMath>
                </a14:m>
                <a:r>
                  <a:rPr lang="zh-CN" altLang="en-US" dirty="0"/>
                  <a:t>，</a:t>
                </a:r>
                <a14:m>
                  <m:oMath xmlns:m="http://schemas.openxmlformats.org/officeDocument/2006/math">
                    <m:r>
                      <a:rPr lang="en-US" altLang="zh-CN" b="0" i="1" dirty="0" smtClean="0">
                        <a:latin typeface="Cambria Math" panose="02040503050406030204" pitchFamily="18" charset="0"/>
                      </a:rPr>
                      <m:t>𝑌</m:t>
                    </m:r>
                  </m:oMath>
                </a14:m>
                <a:r>
                  <a:rPr lang="zh-CN" altLang="en-US" dirty="0"/>
                  <a:t>左侧（包括自己）最高的点是点</a:t>
                </a:r>
                <a14:m>
                  <m:oMath xmlns:m="http://schemas.openxmlformats.org/officeDocument/2006/math">
                    <m:r>
                      <a:rPr lang="en-US" altLang="zh-CN" b="0" i="1" smtClean="0">
                        <a:latin typeface="Cambria Math" panose="02040503050406030204" pitchFamily="18" charset="0"/>
                      </a:rPr>
                      <m:t>𝑍</m:t>
                    </m:r>
                  </m:oMath>
                </a14:m>
                <a:endParaRPr lang="en-US" altLang="zh-CN" dirty="0"/>
              </a:p>
              <a:p>
                <a:r>
                  <a:rPr lang="zh-CN" altLang="en-US" dirty="0"/>
                  <a:t>那么如果我们移动</a:t>
                </a:r>
                <a14:m>
                  <m:oMath xmlns:m="http://schemas.openxmlformats.org/officeDocument/2006/math">
                    <m:r>
                      <a:rPr lang="zh-CN" altLang="en-US" b="0" i="1" dirty="0">
                        <a:latin typeface="Cambria Math" panose="02040503050406030204" pitchFamily="18" charset="0"/>
                      </a:rPr>
                      <m:t>左侧的点</m:t>
                    </m:r>
                  </m:oMath>
                </a14:m>
                <a:r>
                  <a:rPr lang="zh-CN" altLang="en-US" dirty="0"/>
                  <a:t>，一定是连续操作使</a:t>
                </a:r>
                <a14:m>
                  <m:oMath xmlns:m="http://schemas.openxmlformats.org/officeDocument/2006/math">
                    <m:r>
                      <a:rPr lang="zh-CN" altLang="en-US" b="0" i="1" dirty="0">
                        <a:latin typeface="Cambria Math" panose="02040503050406030204" pitchFamily="18" charset="0"/>
                      </a:rPr>
                      <m:t>从</m:t>
                    </m:r>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r>
                      <a:rPr lang="en-US" altLang="zh-CN" b="0" i="1" smtClean="0">
                        <a:latin typeface="Cambria Math" panose="02040503050406030204" pitchFamily="18" charset="0"/>
                      </a:rPr>
                      <m:t>→</m:t>
                    </m:r>
                    <m:r>
                      <a:rPr lang="en-US" altLang="zh-CN" b="0" i="1" smtClean="0">
                        <a:latin typeface="Cambria Math" panose="02040503050406030204" pitchFamily="18" charset="0"/>
                      </a:rPr>
                      <m:t>𝑍</m:t>
                    </m:r>
                  </m:oMath>
                </a14:m>
                <a:r>
                  <a:rPr lang="zh-CN" altLang="en-US" dirty="0"/>
                  <a:t>，否则没有意义；右侧同理</a:t>
                </a:r>
                <a:endParaRPr lang="en-US" altLang="zh-CN" dirty="0"/>
              </a:p>
              <a:p>
                <a:r>
                  <a:rPr lang="zh-CN" altLang="en-US" dirty="0"/>
                  <a:t>于是我们可以把没有用的点删去</a:t>
                </a:r>
              </a:p>
            </p:txBody>
          </p:sp>
        </mc:Choice>
        <mc:Fallback xmlns="">
          <p:sp>
            <p:nvSpPr>
              <p:cNvPr id="3" name="内容占位符 2">
                <a:extLst>
                  <a:ext uri="{FF2B5EF4-FFF2-40B4-BE49-F238E27FC236}">
                    <a16:creationId xmlns:a16="http://schemas.microsoft.com/office/drawing/2014/main" id="{B7E1D129-676D-4098-9A2A-F9584F9CCE53}"/>
                  </a:ext>
                </a:extLst>
              </p:cNvPr>
              <p:cNvSpPr>
                <a:spLocks noGrp="1" noRot="1" noChangeAspect="1" noMove="1" noResize="1" noEditPoints="1" noAdjustHandles="1" noChangeArrowheads="1" noChangeShapeType="1" noTextEdit="1"/>
              </p:cNvSpPr>
              <p:nvPr>
                <p:ph idx="1"/>
              </p:nvPr>
            </p:nvSpPr>
            <p:spPr>
              <a:blipFill>
                <a:blip r:embed="rId2"/>
                <a:stretch>
                  <a:fillRect l="-1043" t="-1541" r="-45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066009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AC61B46-BD6A-4B16-A70A-B103223C7246}"/>
              </a:ext>
            </a:extLst>
          </p:cNvPr>
          <p:cNvSpPr>
            <a:spLocks noGrp="1"/>
          </p:cNvSpPr>
          <p:nvPr>
            <p:ph type="title"/>
          </p:nvPr>
        </p:nvSpPr>
        <p:spPr/>
        <p:txBody>
          <a:bodyPr/>
          <a:lstStyle/>
          <a:p>
            <a:r>
              <a:rPr lang="en-US" altLang="zh-CN" dirty="0"/>
              <a:t>Sparklers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17B863A-D809-4E44-90A6-C52EAC354140}"/>
                  </a:ext>
                </a:extLst>
              </p:cNvPr>
              <p:cNvSpPr>
                <a:spLocks noGrp="1"/>
              </p:cNvSpPr>
              <p:nvPr>
                <p:ph idx="1"/>
              </p:nvPr>
            </p:nvSpPr>
            <p:spPr>
              <a:xfrm>
                <a:off x="838199" y="1825625"/>
                <a:ext cx="5877841" cy="4351338"/>
              </a:xfrm>
            </p:spPr>
            <p:txBody>
              <a:bodyPr>
                <a:normAutofit lnSpcReduction="10000"/>
              </a:bodyPr>
              <a:lstStyle/>
              <a:p>
                <a:r>
                  <a:rPr lang="zh-CN" altLang="en-US" dirty="0"/>
                  <a:t>删完无用点后</a:t>
                </a:r>
                <a:r>
                  <a:rPr lang="zh-CN" altLang="en-US"/>
                  <a:t>可以得到类似这样</a:t>
                </a:r>
                <a:r>
                  <a:rPr lang="zh-CN" altLang="en-US" dirty="0"/>
                  <a:t>一张图</a:t>
                </a:r>
                <a:endParaRPr lang="en-US" altLang="zh-CN" dirty="0"/>
              </a:p>
              <a:p>
                <a:r>
                  <a:rPr lang="zh-CN" altLang="en-US" dirty="0"/>
                  <a:t>可以发现在这张图中操作的顺序不会影响最后的结果</a:t>
                </a:r>
                <a:endParaRPr lang="en-US" altLang="zh-CN" dirty="0"/>
              </a:p>
              <a:p>
                <a:r>
                  <a:rPr lang="zh-CN" altLang="en-US" dirty="0"/>
                  <a:t>因此每次选择一个可行的操作进行即可</a:t>
                </a:r>
                <a:endParaRPr lang="en-US" altLang="zh-CN" dirty="0"/>
              </a:p>
              <a:p>
                <a:endParaRPr lang="en-US" altLang="zh-CN" dirty="0"/>
              </a:p>
              <a:p>
                <a:r>
                  <a:rPr lang="zh-CN" altLang="en-US" dirty="0"/>
                  <a:t>如果用</a:t>
                </a:r>
                <a14:m>
                  <m:oMath xmlns:m="http://schemas.openxmlformats.org/officeDocument/2006/math">
                    <m:r>
                      <a:rPr lang="en-US" altLang="zh-CN" i="1" dirty="0">
                        <a:latin typeface="Cambria Math" panose="02040503050406030204" pitchFamily="18" charset="0"/>
                      </a:rPr>
                      <m:t>𝑆𝑇</m:t>
                    </m:r>
                  </m:oMath>
                </a14:m>
                <a:r>
                  <a:rPr lang="zh-CN" altLang="en-US" dirty="0"/>
                  <a:t>表实现贪心的过程，总的时间复杂度为</a:t>
                </a:r>
                <a14:m>
                  <m:oMath xmlns:m="http://schemas.openxmlformats.org/officeDocument/2006/math">
                    <m:r>
                      <a:rPr lang="en-US" altLang="zh-CN" i="1">
                        <a:latin typeface="Cambria Math" panose="02040503050406030204" pitchFamily="18" charset="0"/>
                      </a:rPr>
                      <m:t>𝑂</m:t>
                    </m:r>
                    <m:r>
                      <a:rPr lang="en-US" altLang="zh-CN" i="1">
                        <a:latin typeface="Cambria Math" panose="02040503050406030204" pitchFamily="18" charset="0"/>
                      </a:rPr>
                      <m:t>(</m:t>
                    </m:r>
                    <m:r>
                      <a:rPr lang="en-US" altLang="zh-CN" i="1">
                        <a:latin typeface="Cambria Math" panose="02040503050406030204" pitchFamily="18" charset="0"/>
                      </a:rPr>
                      <m:t>𝑁</m:t>
                    </m:r>
                    <m:func>
                      <m:funcPr>
                        <m:ctrlPr>
                          <a:rPr lang="en-US" altLang="zh-CN" i="1">
                            <a:latin typeface="Cambria Math" panose="02040503050406030204" pitchFamily="18" charset="0"/>
                          </a:rPr>
                        </m:ctrlPr>
                      </m:funcPr>
                      <m:fName>
                        <m:r>
                          <m:rPr>
                            <m:sty m:val="p"/>
                          </m:rPr>
                          <a:rPr lang="en-US" altLang="zh-CN">
                            <a:latin typeface="Cambria Math" panose="02040503050406030204" pitchFamily="18" charset="0"/>
                          </a:rPr>
                          <m:t>log</m:t>
                        </m:r>
                      </m:fName>
                      <m:e>
                        <m:r>
                          <a:rPr lang="en-US" altLang="zh-CN" i="1">
                            <a:latin typeface="Cambria Math" panose="02040503050406030204" pitchFamily="18" charset="0"/>
                          </a:rPr>
                          <m:t>𝑁</m:t>
                        </m:r>
                      </m:e>
                    </m:func>
                    <m:func>
                      <m:funcPr>
                        <m:ctrlPr>
                          <a:rPr lang="en-US" altLang="zh-CN" i="1">
                            <a:latin typeface="Cambria Math" panose="02040503050406030204" pitchFamily="18" charset="0"/>
                          </a:rPr>
                        </m:ctrlPr>
                      </m:funcPr>
                      <m:fName>
                        <m:r>
                          <m:rPr>
                            <m:sty m:val="p"/>
                          </m:rPr>
                          <a:rPr lang="en-US" altLang="zh-CN">
                            <a:latin typeface="Cambria Math" panose="02040503050406030204" pitchFamily="18" charset="0"/>
                          </a:rPr>
                          <m:t>log</m:t>
                        </m:r>
                      </m:fName>
                      <m:e>
                        <m:r>
                          <a:rPr lang="en-US" altLang="zh-CN" i="1">
                            <a:latin typeface="Cambria Math" panose="02040503050406030204" pitchFamily="18" charset="0"/>
                          </a:rPr>
                          <m:t>𝑎𝑛𝑠</m:t>
                        </m:r>
                      </m:e>
                    </m:func>
                    <m:r>
                      <a:rPr lang="en-US" altLang="zh-CN" i="1">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217B863A-D809-4E44-90A6-C52EAC354140}"/>
                  </a:ext>
                </a:extLst>
              </p:cNvPr>
              <p:cNvSpPr>
                <a:spLocks noGrp="1" noRot="1" noChangeAspect="1" noMove="1" noResize="1" noEditPoints="1" noAdjustHandles="1" noChangeArrowheads="1" noChangeShapeType="1" noTextEdit="1"/>
              </p:cNvSpPr>
              <p:nvPr>
                <p:ph idx="1"/>
              </p:nvPr>
            </p:nvSpPr>
            <p:spPr>
              <a:xfrm>
                <a:off x="838199" y="1825625"/>
                <a:ext cx="5877841" cy="4351338"/>
              </a:xfrm>
              <a:blipFill>
                <a:blip r:embed="rId2"/>
                <a:stretch>
                  <a:fillRect l="-1762" t="-2521" r="-311"/>
                </a:stretch>
              </a:blipFill>
            </p:spPr>
            <p:txBody>
              <a:bodyPr/>
              <a:lstStyle/>
              <a:p>
                <a:r>
                  <a:rPr lang="zh-CN" altLang="en-US">
                    <a:noFill/>
                  </a:rPr>
                  <a:t> </a:t>
                </a:r>
              </a:p>
            </p:txBody>
          </p:sp>
        </mc:Fallback>
      </mc:AlternateContent>
      <p:sp>
        <p:nvSpPr>
          <p:cNvPr id="4" name="椭圆 3">
            <a:extLst>
              <a:ext uri="{FF2B5EF4-FFF2-40B4-BE49-F238E27FC236}">
                <a16:creationId xmlns:a16="http://schemas.microsoft.com/office/drawing/2014/main" id="{B6C05C46-BDA1-4333-A583-653D2A3224DC}"/>
              </a:ext>
            </a:extLst>
          </p:cNvPr>
          <p:cNvSpPr/>
          <p:nvPr/>
        </p:nvSpPr>
        <p:spPr>
          <a:xfrm>
            <a:off x="9452940" y="1274153"/>
            <a:ext cx="363254" cy="375781"/>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5EA402F3-1695-4C77-AC72-C85E2C4CB522}"/>
              </a:ext>
            </a:extLst>
          </p:cNvPr>
          <p:cNvSpPr/>
          <p:nvPr/>
        </p:nvSpPr>
        <p:spPr>
          <a:xfrm>
            <a:off x="8759344" y="4799725"/>
            <a:ext cx="363254" cy="3757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A7E534B5-4C87-4E65-AFD7-EEF44F01E83D}"/>
              </a:ext>
            </a:extLst>
          </p:cNvPr>
          <p:cNvSpPr/>
          <p:nvPr/>
        </p:nvSpPr>
        <p:spPr>
          <a:xfrm>
            <a:off x="7890874" y="2098627"/>
            <a:ext cx="363254" cy="3757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E78BA292-B44B-4F46-8703-15777CDDA14D}"/>
              </a:ext>
            </a:extLst>
          </p:cNvPr>
          <p:cNvSpPr/>
          <p:nvPr/>
        </p:nvSpPr>
        <p:spPr>
          <a:xfrm>
            <a:off x="6724392" y="2986126"/>
            <a:ext cx="363254" cy="3757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C33FC5FD-8500-40BD-9F95-57A45909921B}"/>
              </a:ext>
            </a:extLst>
          </p:cNvPr>
          <p:cNvSpPr/>
          <p:nvPr/>
        </p:nvSpPr>
        <p:spPr>
          <a:xfrm>
            <a:off x="11283863" y="4354384"/>
            <a:ext cx="363254" cy="37578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DD14EDD1-F214-4C69-A46D-AE9C5097743B}"/>
              </a:ext>
            </a:extLst>
          </p:cNvPr>
          <p:cNvSpPr/>
          <p:nvPr/>
        </p:nvSpPr>
        <p:spPr>
          <a:xfrm>
            <a:off x="9847508" y="5402645"/>
            <a:ext cx="363254" cy="375781"/>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a:p>
        </p:txBody>
      </p:sp>
      <p:cxnSp>
        <p:nvCxnSpPr>
          <p:cNvPr id="11" name="直接箭头连接符 10">
            <a:extLst>
              <a:ext uri="{FF2B5EF4-FFF2-40B4-BE49-F238E27FC236}">
                <a16:creationId xmlns:a16="http://schemas.microsoft.com/office/drawing/2014/main" id="{63368DA8-C6A7-496E-9F7B-F87B866974FF}"/>
              </a:ext>
            </a:extLst>
          </p:cNvPr>
          <p:cNvCxnSpPr>
            <a:cxnSpLocks/>
            <a:stCxn id="4" idx="4"/>
            <a:endCxn id="5" idx="0"/>
          </p:cNvCxnSpPr>
          <p:nvPr/>
        </p:nvCxnSpPr>
        <p:spPr>
          <a:xfrm flipH="1">
            <a:off x="8940971" y="1649934"/>
            <a:ext cx="693596" cy="314979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 name="直接箭头连接符 12">
            <a:extLst>
              <a:ext uri="{FF2B5EF4-FFF2-40B4-BE49-F238E27FC236}">
                <a16:creationId xmlns:a16="http://schemas.microsoft.com/office/drawing/2014/main" id="{C04F4DFB-8861-40A9-9B82-12B63A996201}"/>
              </a:ext>
            </a:extLst>
          </p:cNvPr>
          <p:cNvCxnSpPr/>
          <p:nvPr/>
        </p:nvCxnSpPr>
        <p:spPr>
          <a:xfrm flipH="1" flipV="1">
            <a:off x="8124941" y="2474408"/>
            <a:ext cx="830892" cy="232531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直接箭头连接符 14">
            <a:extLst>
              <a:ext uri="{FF2B5EF4-FFF2-40B4-BE49-F238E27FC236}">
                <a16:creationId xmlns:a16="http://schemas.microsoft.com/office/drawing/2014/main" id="{13F63352-5F1B-40CD-A552-F96DCB44BAB2}"/>
              </a:ext>
            </a:extLst>
          </p:cNvPr>
          <p:cNvCxnSpPr>
            <a:cxnSpLocks/>
          </p:cNvCxnSpPr>
          <p:nvPr/>
        </p:nvCxnSpPr>
        <p:spPr>
          <a:xfrm flipH="1">
            <a:off x="7051115" y="2474408"/>
            <a:ext cx="953507" cy="58023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7" name="直接箭头连接符 16">
            <a:extLst>
              <a:ext uri="{FF2B5EF4-FFF2-40B4-BE49-F238E27FC236}">
                <a16:creationId xmlns:a16="http://schemas.microsoft.com/office/drawing/2014/main" id="{55A1A5BF-8A7C-427F-A871-9B03179FAFE4}"/>
              </a:ext>
            </a:extLst>
          </p:cNvPr>
          <p:cNvCxnSpPr>
            <a:stCxn id="9" idx="7"/>
          </p:cNvCxnSpPr>
          <p:nvPr/>
        </p:nvCxnSpPr>
        <p:spPr>
          <a:xfrm flipV="1">
            <a:off x="10157565" y="4657346"/>
            <a:ext cx="1166447" cy="80033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230745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5FED9B-DB00-4E99-B244-1EABB0472B11}"/>
              </a:ext>
            </a:extLst>
          </p:cNvPr>
          <p:cNvSpPr>
            <a:spLocks noGrp="1"/>
          </p:cNvSpPr>
          <p:nvPr>
            <p:ph type="title"/>
          </p:nvPr>
        </p:nvSpPr>
        <p:spPr/>
        <p:txBody>
          <a:bodyPr/>
          <a:lstStyle/>
          <a:p>
            <a:r>
              <a:rPr lang="en-US" altLang="zh-CN" dirty="0"/>
              <a:t>Cultivation</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4695A1B6-EC59-4A95-A251-D3B20DBE7380}"/>
                  </a:ext>
                </a:extLst>
              </p:cNvPr>
              <p:cNvSpPr>
                <a:spLocks noGrp="1"/>
              </p:cNvSpPr>
              <p:nvPr>
                <p:ph idx="1"/>
              </p:nvPr>
            </p:nvSpPr>
            <p:spPr/>
            <p:txBody>
              <a:bodyPr>
                <a:normAutofit/>
              </a:bodyPr>
              <a:lstStyle/>
              <a:p>
                <a:r>
                  <a:rPr lang="zh-CN" altLang="en-US" dirty="0"/>
                  <a:t>有一个</a:t>
                </a:r>
                <a14:m>
                  <m:oMath xmlns:m="http://schemas.openxmlformats.org/officeDocument/2006/math">
                    <m:r>
                      <a:rPr lang="en-US" altLang="zh-CN" b="0" i="1" smtClean="0">
                        <a:latin typeface="Cambria Math" panose="02040503050406030204" pitchFamily="18" charset="0"/>
                      </a:rPr>
                      <m:t>𝑊</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oMath>
                </a14:m>
                <a:r>
                  <a:rPr lang="zh-CN" altLang="en-US" dirty="0"/>
                  <a:t>的网格图，</a:t>
                </a:r>
                <a14:m>
                  <m:oMath xmlns:m="http://schemas.openxmlformats.org/officeDocument/2006/math">
                    <m:r>
                      <a:rPr lang="en-US" altLang="zh-CN" b="0" i="1" smtClean="0">
                        <a:latin typeface="Cambria Math" panose="02040503050406030204" pitchFamily="18" charset="0"/>
                      </a:rPr>
                      <m:t>𝑁</m:t>
                    </m:r>
                  </m:oMath>
                </a14:m>
                <a:r>
                  <a:rPr lang="zh-CN" altLang="en-US" dirty="0"/>
                  <a:t>个格子上长着草</a:t>
                </a:r>
                <a:endParaRPr lang="en-US" altLang="zh-CN" dirty="0"/>
              </a:p>
              <a:p>
                <a:r>
                  <a:rPr lang="zh-CN" altLang="en-US" dirty="0"/>
                  <a:t>接下来你可以进行一次操作（定义为“向上”，“向下”，“向左”，“向右”）</a:t>
                </a:r>
                <a:endParaRPr lang="en-US" altLang="zh-CN" dirty="0"/>
              </a:p>
              <a:p>
                <a:r>
                  <a:rPr lang="zh-CN" altLang="en-US" dirty="0"/>
                  <a:t>如果进行一次“向上”操作，那么当前所有长着草的格子的上方就会长出新的草（新的草不会再向上生长）。其余操作同理</a:t>
                </a:r>
                <a:endParaRPr lang="en-US" altLang="zh-CN" dirty="0"/>
              </a:p>
              <a:p>
                <a:r>
                  <a:rPr lang="zh-CN" altLang="en-US" dirty="0"/>
                  <a:t>问最少进行几次操作，能够使所有的格子都有草</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𝑊</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10</m:t>
                        </m:r>
                      </m:e>
                      <m:sup>
                        <m:r>
                          <a:rPr lang="en-US" altLang="zh-CN" b="0" i="1" smtClean="0">
                            <a:latin typeface="Cambria Math" panose="02040503050406030204" pitchFamily="18" charset="0"/>
                          </a:rPr>
                          <m:t>9</m:t>
                        </m:r>
                      </m:sup>
                    </m:sSup>
                    <m:r>
                      <a:rPr lang="zh-CN" altLang="en-US" i="1">
                        <a:latin typeface="Cambria Math" panose="02040503050406030204" pitchFamily="18" charset="0"/>
                      </a:rPr>
                      <m:t>，</m:t>
                    </m:r>
                    <m:r>
                      <a:rPr lang="en-US" altLang="zh-CN" b="0" i="1" smtClean="0">
                        <a:latin typeface="Cambria Math" panose="02040503050406030204" pitchFamily="18" charset="0"/>
                      </a:rPr>
                      <m:t>𝑁</m:t>
                    </m:r>
                    <m:r>
                      <a:rPr lang="en-US" altLang="zh-CN" b="0" i="1" smtClean="0">
                        <a:latin typeface="Cambria Math" panose="02040503050406030204" pitchFamily="18" charset="0"/>
                      </a:rPr>
                      <m:t>≤300</m:t>
                    </m:r>
                  </m:oMath>
                </a14:m>
                <a:endParaRPr lang="zh-CN" altLang="en-US" dirty="0"/>
              </a:p>
            </p:txBody>
          </p:sp>
        </mc:Choice>
        <mc:Fallback>
          <p:sp>
            <p:nvSpPr>
              <p:cNvPr id="3" name="内容占位符 2">
                <a:extLst>
                  <a:ext uri="{FF2B5EF4-FFF2-40B4-BE49-F238E27FC236}">
                    <a16:creationId xmlns:a16="http://schemas.microsoft.com/office/drawing/2014/main" id="{4695A1B6-EC59-4A95-A251-D3B20DBE7380}"/>
                  </a:ext>
                </a:extLst>
              </p:cNvPr>
              <p:cNvSpPr>
                <a:spLocks noGrp="1" noRot="1" noChangeAspect="1" noMove="1" noResize="1" noEditPoints="1" noAdjustHandles="1" noChangeArrowheads="1" noChangeShapeType="1" noTextEdit="1"/>
              </p:cNvSpPr>
              <p:nvPr>
                <p:ph idx="1"/>
              </p:nvPr>
            </p:nvSpPr>
            <p:spPr>
              <a:blipFill>
                <a:blip r:embed="rId2"/>
                <a:stretch>
                  <a:fillRect l="-1043" t="-16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15792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2CAABD-04EB-4C81-B811-527B12C72DDA}"/>
              </a:ext>
            </a:extLst>
          </p:cNvPr>
          <p:cNvSpPr>
            <a:spLocks noGrp="1"/>
          </p:cNvSpPr>
          <p:nvPr>
            <p:ph type="title"/>
          </p:nvPr>
        </p:nvSpPr>
        <p:spPr/>
        <p:txBody>
          <a:bodyPr/>
          <a:lstStyle/>
          <a:p>
            <a:r>
              <a:rPr lang="en-US" altLang="zh-CN" dirty="0"/>
              <a:t>Cultivation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FF53F19D-0233-479F-A6D4-96D7F1965530}"/>
                  </a:ext>
                </a:extLst>
              </p:cNvPr>
              <p:cNvSpPr>
                <a:spLocks noGrp="1"/>
              </p:cNvSpPr>
              <p:nvPr>
                <p:ph idx="1"/>
              </p:nvPr>
            </p:nvSpPr>
            <p:spPr/>
            <p:txBody>
              <a:bodyPr>
                <a:normAutofit fontScale="92500" lnSpcReduction="20000"/>
              </a:bodyPr>
              <a:lstStyle/>
              <a:p>
                <a:r>
                  <a:rPr lang="zh-CN" altLang="en-US" dirty="0"/>
                  <a:t>我们先来考虑一维的情况，例如   </a:t>
                </a:r>
                <a:r>
                  <a:rPr lang="en-US" altLang="zh-CN" dirty="0"/>
                  <a:t>_ _ X </a:t>
                </a:r>
                <a:r>
                  <a:rPr lang="en-US" altLang="zh-CN" dirty="0" err="1"/>
                  <a:t>X</a:t>
                </a:r>
                <a:r>
                  <a:rPr lang="en-US" altLang="zh-CN" dirty="0"/>
                  <a:t> _ _ _ X _ X _ _</a:t>
                </a:r>
              </a:p>
              <a:p>
                <a:r>
                  <a:rPr lang="zh-CN" altLang="en-US" dirty="0"/>
                  <a:t>可以发现我们至少要进行</a:t>
                </a:r>
                <a:r>
                  <a:rPr lang="en-US" altLang="zh-CN" dirty="0"/>
                  <a:t>4</a:t>
                </a:r>
                <a:r>
                  <a:rPr lang="zh-CN" altLang="en-US" dirty="0"/>
                  <a:t>次操作，先“向左”</a:t>
                </a:r>
                <a:r>
                  <a:rPr lang="en-US" altLang="zh-CN" dirty="0"/>
                  <a:t>2</a:t>
                </a:r>
                <a:r>
                  <a:rPr lang="zh-CN" altLang="en-US" dirty="0"/>
                  <a:t>次，再“向右”</a:t>
                </a:r>
                <a:r>
                  <a:rPr lang="en-US" altLang="zh-CN" dirty="0"/>
                  <a:t>2</a:t>
                </a:r>
                <a:r>
                  <a:rPr lang="zh-CN" altLang="en-US" dirty="0"/>
                  <a:t>次。</a:t>
                </a:r>
                <a:endParaRPr lang="en-US" altLang="zh-CN" dirty="0"/>
              </a:p>
              <a:p>
                <a:r>
                  <a:rPr lang="zh-CN" altLang="en-US" dirty="0"/>
                  <a:t>而</a:t>
                </a:r>
                <a:r>
                  <a:rPr lang="en-US" altLang="zh-CN" dirty="0"/>
                  <a:t>_ X _ _ _ X _</a:t>
                </a:r>
                <a:r>
                  <a:rPr lang="zh-CN" altLang="en-US" dirty="0"/>
                  <a:t>需要进行</a:t>
                </a:r>
                <a:r>
                  <a:rPr lang="en-US" altLang="zh-CN" dirty="0"/>
                  <a:t>3</a:t>
                </a:r>
                <a:r>
                  <a:rPr lang="zh-CN" altLang="en-US" dirty="0"/>
                  <a:t>次操作</a:t>
                </a:r>
                <a:endParaRPr lang="en-US" altLang="zh-CN" dirty="0"/>
              </a:p>
              <a:p>
                <a:endParaRPr lang="en-US" altLang="zh-CN" dirty="0"/>
              </a:p>
              <a:p>
                <a:r>
                  <a:rPr lang="zh-CN" altLang="en-US" dirty="0"/>
                  <a:t>假设最左边的</a:t>
                </a:r>
                <a:r>
                  <a:rPr lang="en-US" altLang="zh-CN" dirty="0"/>
                  <a:t>X</a:t>
                </a:r>
                <a:r>
                  <a:rPr lang="zh-CN" altLang="en-US" dirty="0"/>
                  <a:t>到左侧的距离为</a:t>
                </a:r>
                <a14:m>
                  <m:oMath xmlns:m="http://schemas.openxmlformats.org/officeDocument/2006/math">
                    <m:r>
                      <a:rPr lang="en-US" altLang="zh-CN" b="0" i="1" smtClean="0">
                        <a:latin typeface="Cambria Math" panose="02040503050406030204" pitchFamily="18" charset="0"/>
                      </a:rPr>
                      <m:t>𝐴</m:t>
                    </m:r>
                  </m:oMath>
                </a14:m>
                <a:r>
                  <a:rPr lang="zh-CN" altLang="en-US" dirty="0"/>
                  <a:t>，相邻两个</a:t>
                </a:r>
                <a:r>
                  <a:rPr lang="en-US" altLang="zh-CN" dirty="0"/>
                  <a:t>X</a:t>
                </a:r>
                <a:r>
                  <a:rPr lang="zh-CN" altLang="en-US" dirty="0"/>
                  <a:t>直接的距离的最大值为</a:t>
                </a:r>
                <a14:m>
                  <m:oMath xmlns:m="http://schemas.openxmlformats.org/officeDocument/2006/math">
                    <m:r>
                      <a:rPr lang="en-US" altLang="zh-CN" b="0" i="1" smtClean="0">
                        <a:latin typeface="Cambria Math" panose="02040503050406030204" pitchFamily="18" charset="0"/>
                      </a:rPr>
                      <m:t>𝐵</m:t>
                    </m:r>
                  </m:oMath>
                </a14:m>
                <a:r>
                  <a:rPr lang="zh-CN" altLang="en-US" dirty="0"/>
                  <a:t>，最右边的</a:t>
                </a:r>
                <a:r>
                  <a:rPr lang="en-US" altLang="zh-CN" dirty="0"/>
                  <a:t>X</a:t>
                </a:r>
                <a:r>
                  <a:rPr lang="zh-CN" altLang="en-US" dirty="0"/>
                  <a:t>到右侧的距离为</a:t>
                </a:r>
                <a14:m>
                  <m:oMath xmlns:m="http://schemas.openxmlformats.org/officeDocument/2006/math">
                    <m:r>
                      <a:rPr lang="en-US" altLang="zh-CN" b="0" i="1" smtClean="0">
                        <a:latin typeface="Cambria Math" panose="02040503050406030204" pitchFamily="18" charset="0"/>
                      </a:rPr>
                      <m:t>𝐶</m:t>
                    </m:r>
                  </m:oMath>
                </a14:m>
                <a:r>
                  <a:rPr lang="zh-CN" altLang="en-US" dirty="0"/>
                  <a:t>。如果进行</a:t>
                </a:r>
                <a14:m>
                  <m:oMath xmlns:m="http://schemas.openxmlformats.org/officeDocument/2006/math">
                    <m:r>
                      <a:rPr lang="en-US" altLang="zh-CN" b="0" i="1" smtClean="0">
                        <a:latin typeface="Cambria Math" panose="02040503050406030204" pitchFamily="18" charset="0"/>
                      </a:rPr>
                      <m:t>𝐿</m:t>
                    </m:r>
                  </m:oMath>
                </a14:m>
                <a:r>
                  <a:rPr lang="zh-CN" altLang="en-US" dirty="0"/>
                  <a:t>次“向左”操作和</a:t>
                </a:r>
                <a14:m>
                  <m:oMath xmlns:m="http://schemas.openxmlformats.org/officeDocument/2006/math">
                    <m:r>
                      <a:rPr lang="en-US" altLang="zh-CN" b="0" i="1" smtClean="0">
                        <a:latin typeface="Cambria Math" panose="02040503050406030204" pitchFamily="18" charset="0"/>
                      </a:rPr>
                      <m:t>𝑅</m:t>
                    </m:r>
                  </m:oMath>
                </a14:m>
                <a:r>
                  <a:rPr lang="zh-CN" altLang="en-US" dirty="0"/>
                  <a:t>次“向右”操作，那么</a:t>
                </a:r>
                <a:endParaRPr lang="en-US" altLang="zh-CN" dirty="0"/>
              </a:p>
              <a:p>
                <a14:m>
                  <m:oMath xmlns:m="http://schemas.openxmlformats.org/officeDocument/2006/math">
                    <m:r>
                      <a:rPr lang="en-US" altLang="zh-CN" b="0" i="1" smtClean="0">
                        <a:latin typeface="Cambria Math" panose="02040503050406030204" pitchFamily="18" charset="0"/>
                      </a:rPr>
                      <m:t>𝐿</m:t>
                    </m:r>
                    <m:r>
                      <a:rPr lang="en-US" altLang="zh-CN" b="0" i="1" smtClean="0">
                        <a:latin typeface="Cambria Math" panose="02040503050406030204" pitchFamily="18" charset="0"/>
                      </a:rPr>
                      <m:t>≥</m:t>
                    </m:r>
                    <m:r>
                      <a:rPr lang="en-US" altLang="zh-CN" b="0" i="1" smtClean="0">
                        <a:latin typeface="Cambria Math" panose="02040503050406030204" pitchFamily="18" charset="0"/>
                      </a:rPr>
                      <m:t>𝐴</m:t>
                    </m:r>
                    <m:r>
                      <a:rPr lang="en-US" altLang="zh-CN" b="0" i="1" smtClean="0">
                        <a:latin typeface="Cambria Math" panose="02040503050406030204" pitchFamily="18" charset="0"/>
                      </a:rPr>
                      <m:t>,</m:t>
                    </m:r>
                    <m:r>
                      <a:rPr lang="en-US" altLang="zh-CN" b="0" i="1" smtClean="0">
                        <a:latin typeface="Cambria Math" panose="02040503050406030204" pitchFamily="18" charset="0"/>
                      </a:rPr>
                      <m:t>𝑅</m:t>
                    </m:r>
                    <m:r>
                      <a:rPr lang="en-US" altLang="zh-CN" b="0" i="1" smtClean="0">
                        <a:latin typeface="Cambria Math" panose="02040503050406030204" pitchFamily="18" charset="0"/>
                      </a:rPr>
                      <m:t>≥</m:t>
                    </m:r>
                    <m:r>
                      <a:rPr lang="en-US" altLang="zh-CN" b="0" i="1" smtClean="0">
                        <a:latin typeface="Cambria Math" panose="02040503050406030204" pitchFamily="18" charset="0"/>
                      </a:rPr>
                      <m:t>𝐶</m:t>
                    </m:r>
                    <m:r>
                      <a:rPr lang="en-US" altLang="zh-CN" b="0" i="1" smtClean="0">
                        <a:latin typeface="Cambria Math" panose="02040503050406030204" pitchFamily="18" charset="0"/>
                      </a:rPr>
                      <m:t>,</m:t>
                    </m:r>
                    <m:r>
                      <a:rPr lang="en-US" altLang="zh-CN" b="0" i="1" smtClean="0">
                        <a:latin typeface="Cambria Math" panose="02040503050406030204" pitchFamily="18" charset="0"/>
                      </a:rPr>
                      <m:t>𝐿</m:t>
                    </m:r>
                    <m:r>
                      <a:rPr lang="en-US" altLang="zh-CN" b="0" i="1" smtClean="0">
                        <a:latin typeface="Cambria Math" panose="02040503050406030204" pitchFamily="18" charset="0"/>
                      </a:rPr>
                      <m:t>+</m:t>
                    </m:r>
                    <m:r>
                      <a:rPr lang="en-US" altLang="zh-CN" b="0" i="1" smtClean="0">
                        <a:latin typeface="Cambria Math" panose="02040503050406030204" pitchFamily="18" charset="0"/>
                      </a:rPr>
                      <m:t>𝑅</m:t>
                    </m:r>
                    <m:r>
                      <a:rPr lang="en-US" altLang="zh-CN" b="0" i="1" smtClean="0">
                        <a:latin typeface="Cambria Math" panose="02040503050406030204" pitchFamily="18" charset="0"/>
                      </a:rPr>
                      <m:t>≥</m:t>
                    </m:r>
                    <m:r>
                      <a:rPr lang="en-US" altLang="zh-CN" b="0" i="1" smtClean="0">
                        <a:latin typeface="Cambria Math" panose="02040503050406030204" pitchFamily="18" charset="0"/>
                      </a:rPr>
                      <m:t>𝐵</m:t>
                    </m:r>
                  </m:oMath>
                </a14:m>
                <a:endParaRPr lang="en-US" altLang="zh-CN" b="0" i="1" dirty="0">
                  <a:latin typeface="Cambria Math" panose="02040503050406030204" pitchFamily="18" charset="0"/>
                </a:endParaRPr>
              </a:p>
              <a:p>
                <a14:m>
                  <m:oMath xmlns:m="http://schemas.openxmlformats.org/officeDocument/2006/math">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min</m:t>
                        </m:r>
                      </m:fName>
                      <m:e>
                        <m:r>
                          <a:rPr lang="en-US" altLang="zh-CN" b="0" i="1" smtClean="0">
                            <a:latin typeface="Cambria Math" panose="02040503050406030204" pitchFamily="18" charset="0"/>
                          </a:rPr>
                          <m:t>𝐿</m:t>
                        </m:r>
                        <m:r>
                          <a:rPr lang="en-US" altLang="zh-CN" b="0" i="1" smtClean="0">
                            <a:latin typeface="Cambria Math" panose="02040503050406030204" pitchFamily="18" charset="0"/>
                          </a:rPr>
                          <m:t>+</m:t>
                        </m:r>
                        <m:r>
                          <a:rPr lang="en-US" altLang="zh-CN" b="0" i="1" smtClean="0">
                            <a:latin typeface="Cambria Math" panose="02040503050406030204" pitchFamily="18" charset="0"/>
                          </a:rPr>
                          <m:t>𝑅</m:t>
                        </m:r>
                        <m:r>
                          <a:rPr lang="en-US" altLang="zh-CN" b="0" i="1" smtClean="0">
                            <a:latin typeface="Cambria Math" panose="02040503050406030204" pitchFamily="18" charset="0"/>
                          </a:rPr>
                          <m:t>=</m:t>
                        </m:r>
                        <m:r>
                          <m:rPr>
                            <m:sty m:val="p"/>
                          </m:rPr>
                          <a:rPr lang="en-US" altLang="zh-CN" b="0" i="0" smtClean="0">
                            <a:latin typeface="Cambria Math" panose="02040503050406030204" pitchFamily="18" charset="0"/>
                          </a:rPr>
                          <m:t>max</m:t>
                        </m:r>
                        <m:r>
                          <a:rPr lang="en-US" altLang="zh-CN" b="0" i="1" smtClean="0">
                            <a:latin typeface="Cambria Math" panose="02040503050406030204" pitchFamily="18" charset="0"/>
                          </a:rPr>
                          <m:t>⁡(</m:t>
                        </m:r>
                        <m:r>
                          <a:rPr lang="en-US" altLang="zh-CN" b="0" i="1" smtClean="0">
                            <a:latin typeface="Cambria Math" panose="02040503050406030204" pitchFamily="18" charset="0"/>
                          </a:rPr>
                          <m:t>𝐴</m:t>
                        </m:r>
                        <m:r>
                          <a:rPr lang="en-US" altLang="zh-CN" b="0" i="1" smtClean="0">
                            <a:latin typeface="Cambria Math" panose="02040503050406030204" pitchFamily="18" charset="0"/>
                          </a:rPr>
                          <m:t>+</m:t>
                        </m:r>
                        <m:r>
                          <a:rPr lang="en-US" altLang="zh-CN" b="0" i="1" smtClean="0">
                            <a:latin typeface="Cambria Math" panose="02040503050406030204" pitchFamily="18" charset="0"/>
                          </a:rPr>
                          <m:t>𝐶</m:t>
                        </m:r>
                        <m:r>
                          <a:rPr lang="en-US" altLang="zh-CN" b="0" i="1" smtClean="0">
                            <a:latin typeface="Cambria Math" panose="02040503050406030204" pitchFamily="18" charset="0"/>
                          </a:rPr>
                          <m:t>,</m:t>
                        </m:r>
                        <m:r>
                          <a:rPr lang="en-US" altLang="zh-CN" b="0" i="1" smtClean="0">
                            <a:latin typeface="Cambria Math" panose="02040503050406030204" pitchFamily="18" charset="0"/>
                          </a:rPr>
                          <m:t>𝐵</m:t>
                        </m:r>
                        <m:r>
                          <a:rPr lang="en-US" altLang="zh-CN" b="0" i="1" smtClean="0">
                            <a:latin typeface="Cambria Math" panose="02040503050406030204" pitchFamily="18" charset="0"/>
                          </a:rPr>
                          <m:t>)</m:t>
                        </m:r>
                      </m:e>
                    </m:func>
                  </m:oMath>
                </a14:m>
                <a:endParaRPr lang="en-US" altLang="zh-CN" dirty="0"/>
              </a:p>
              <a:p>
                <a:r>
                  <a:rPr lang="zh-CN" altLang="en-US" dirty="0"/>
                  <a:t>如果同时有多行，那么</a:t>
                </a:r>
                <a14:m>
                  <m:oMath xmlns:m="http://schemas.openxmlformats.org/officeDocument/2006/math">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min</m:t>
                        </m:r>
                      </m:fName>
                      <m:e>
                        <m:r>
                          <a:rPr lang="en-US" altLang="zh-CN" b="0" i="1" smtClean="0">
                            <a:latin typeface="Cambria Math" panose="02040503050406030204" pitchFamily="18" charset="0"/>
                          </a:rPr>
                          <m:t>𝐿</m:t>
                        </m:r>
                        <m:r>
                          <a:rPr lang="en-US" altLang="zh-CN" b="0" i="1" smtClean="0">
                            <a:latin typeface="Cambria Math" panose="02040503050406030204" pitchFamily="18" charset="0"/>
                          </a:rPr>
                          <m:t>+</m:t>
                        </m:r>
                        <m:r>
                          <a:rPr lang="en-US" altLang="zh-CN" b="0" i="1" smtClean="0">
                            <a:latin typeface="Cambria Math" panose="02040503050406030204" pitchFamily="18" charset="0"/>
                          </a:rPr>
                          <m:t>𝑅</m:t>
                        </m:r>
                      </m:e>
                    </m:func>
                    <m:r>
                      <a:rPr lang="en-US" altLang="zh-CN" b="0" i="1" smtClean="0">
                        <a:latin typeface="Cambria Math" panose="02040503050406030204" pitchFamily="18" charset="0"/>
                      </a:rPr>
                      <m:t>=</m:t>
                    </m:r>
                    <m:r>
                      <m:rPr>
                        <m:sty m:val="p"/>
                      </m:rPr>
                      <a:rPr lang="en-US" altLang="zh-CN" b="0" i="0" smtClean="0">
                        <a:latin typeface="Cambria Math" panose="02040503050406030204" pitchFamily="18" charset="0"/>
                      </a:rPr>
                      <m:t>max</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𝐴</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𝐶</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𝐵</m:t>
                                </m:r>
                                <m:r>
                                  <a:rPr lang="en-US" altLang="zh-CN" b="0" i="1" smtClean="0">
                                    <a:latin typeface="Cambria Math" panose="02040503050406030204" pitchFamily="18" charset="0"/>
                                  </a:rPr>
                                  <m:t>)</m:t>
                                </m:r>
                              </m:e>
                            </m:func>
                          </m:e>
                        </m:func>
                      </m:e>
                    </m:func>
                  </m:oMath>
                </a14:m>
                <a:endParaRPr lang="zh-CN" altLang="en-US" dirty="0"/>
              </a:p>
            </p:txBody>
          </p:sp>
        </mc:Choice>
        <mc:Fallback xmlns="">
          <p:sp>
            <p:nvSpPr>
              <p:cNvPr id="3" name="内容占位符 2">
                <a:extLst>
                  <a:ext uri="{FF2B5EF4-FFF2-40B4-BE49-F238E27FC236}">
                    <a16:creationId xmlns:a16="http://schemas.microsoft.com/office/drawing/2014/main" id="{FF53F19D-0233-479F-A6D4-96D7F1965530}"/>
                  </a:ext>
                </a:extLst>
              </p:cNvPr>
              <p:cNvSpPr>
                <a:spLocks noGrp="1" noRot="1" noChangeAspect="1" noMove="1" noResize="1" noEditPoints="1" noAdjustHandles="1" noChangeArrowheads="1" noChangeShapeType="1" noTextEdit="1"/>
              </p:cNvSpPr>
              <p:nvPr>
                <p:ph idx="1"/>
              </p:nvPr>
            </p:nvSpPr>
            <p:spPr>
              <a:blipFill>
                <a:blip r:embed="rId2"/>
                <a:stretch>
                  <a:fillRect l="-928" t="-2801" r="-4174" b="-29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65593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164D77-F5C1-44DC-B216-E7CEFC5CAE82}"/>
              </a:ext>
            </a:extLst>
          </p:cNvPr>
          <p:cNvSpPr>
            <a:spLocks noGrp="1"/>
          </p:cNvSpPr>
          <p:nvPr>
            <p:ph type="title"/>
          </p:nvPr>
        </p:nvSpPr>
        <p:spPr/>
        <p:txBody>
          <a:bodyPr/>
          <a:lstStyle/>
          <a:p>
            <a:r>
              <a:rPr lang="en-US" altLang="zh-CN" dirty="0"/>
              <a:t>Cultivation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CC2490F-56F4-47F4-AD8C-54A69B38A9D1}"/>
                  </a:ext>
                </a:extLst>
              </p:cNvPr>
              <p:cNvSpPr>
                <a:spLocks noGrp="1"/>
              </p:cNvSpPr>
              <p:nvPr>
                <p:ph idx="1"/>
              </p:nvPr>
            </p:nvSpPr>
            <p:spPr/>
            <p:txBody>
              <a:bodyPr>
                <a:normAutofit/>
              </a:bodyPr>
              <a:lstStyle/>
              <a:p>
                <a:r>
                  <a:rPr lang="zh-CN" altLang="en-US" dirty="0"/>
                  <a:t>显然操作的顺序无关，接下来我们先考虑“向上”和“向下”，再考虑“向左”和“向右”</a:t>
                </a:r>
                <a:endParaRPr lang="en-US" altLang="zh-CN" dirty="0"/>
              </a:p>
              <a:p>
                <a:r>
                  <a:rPr lang="zh-CN" altLang="en-US" dirty="0"/>
                  <a:t>我们将“向上”</a:t>
                </a:r>
                <a14:m>
                  <m:oMath xmlns:m="http://schemas.openxmlformats.org/officeDocument/2006/math">
                    <m:r>
                      <a:rPr lang="en-US" altLang="zh-CN" b="0" i="1" smtClean="0">
                        <a:latin typeface="Cambria Math" panose="02040503050406030204" pitchFamily="18" charset="0"/>
                      </a:rPr>
                      <m:t>𝑋</m:t>
                    </m:r>
                  </m:oMath>
                </a14:m>
                <a:r>
                  <a:rPr lang="zh-CN" altLang="en-US" dirty="0"/>
                  <a:t>次，“向下”</a:t>
                </a:r>
                <a14:m>
                  <m:oMath xmlns:m="http://schemas.openxmlformats.org/officeDocument/2006/math">
                    <m:r>
                      <a:rPr lang="en-US" altLang="zh-CN" b="0" i="1" smtClean="0">
                        <a:latin typeface="Cambria Math" panose="02040503050406030204" pitchFamily="18" charset="0"/>
                      </a:rPr>
                      <m:t>𝑌</m:t>
                    </m:r>
                  </m:oMath>
                </a14:m>
                <a:r>
                  <a:rPr lang="zh-CN" altLang="en-US" dirty="0"/>
                  <a:t>次的操作，转化为“向下”</a:t>
                </a:r>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r>
                      <a:rPr lang="zh-CN" altLang="en-US" i="1">
                        <a:latin typeface="Cambria Math" panose="02040503050406030204" pitchFamily="18" charset="0"/>
                      </a:rPr>
                      <m:t>次</m:t>
                    </m:r>
                  </m:oMath>
                </a14:m>
                <a:r>
                  <a:rPr lang="zh-CN" altLang="en-US" dirty="0"/>
                  <a:t>后，再将整个网格向下移动</a:t>
                </a:r>
                <a14:m>
                  <m:oMath xmlns:m="http://schemas.openxmlformats.org/officeDocument/2006/math">
                    <m:r>
                      <a:rPr lang="en-US" altLang="zh-CN" b="0" i="1" smtClean="0">
                        <a:latin typeface="Cambria Math" panose="02040503050406030204" pitchFamily="18" charset="0"/>
                      </a:rPr>
                      <m:t>𝑋</m:t>
                    </m:r>
                  </m:oMath>
                </a14:m>
                <a:r>
                  <a:rPr lang="zh-CN" altLang="en-US" dirty="0"/>
                  <a:t>格</a:t>
                </a:r>
                <a:endParaRPr lang="en-US" altLang="zh-CN" dirty="0"/>
              </a:p>
              <a:p>
                <a:endParaRPr lang="en-US" altLang="zh-CN" dirty="0"/>
              </a:p>
              <a:p>
                <a:r>
                  <a:rPr lang="zh-CN" altLang="en-US" dirty="0"/>
                  <a:t>我们枚举</a:t>
                </a:r>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oMath>
                </a14:m>
                <a:r>
                  <a:rPr lang="zh-CN" altLang="en-US" dirty="0"/>
                  <a:t>，然后用单调队列在向下移动整个网格的同时维护</a:t>
                </a:r>
                <a14:m>
                  <m:oMath xmlns:m="http://schemas.openxmlformats.org/officeDocument/2006/math">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𝐴</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𝐵</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𝐶</m:t>
                                </m:r>
                              </m:e>
                            </m:func>
                          </m:e>
                        </m:func>
                      </m:e>
                    </m:func>
                  </m:oMath>
                </a14:m>
                <a:endParaRPr lang="en-US" altLang="zh-CN" dirty="0"/>
              </a:p>
              <a:p>
                <a:r>
                  <a:rPr lang="zh-CN" altLang="en-US" dirty="0"/>
                  <a:t>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2CC2490F-56F4-47F4-AD8C-54A69B38A9D1}"/>
                  </a:ext>
                </a:extLst>
              </p:cNvPr>
              <p:cNvSpPr>
                <a:spLocks noGrp="1" noRot="1" noChangeAspect="1" noMove="1" noResize="1" noEditPoints="1" noAdjustHandles="1" noChangeArrowheads="1" noChangeShapeType="1" noTextEdit="1"/>
              </p:cNvSpPr>
              <p:nvPr>
                <p:ph idx="1"/>
              </p:nvPr>
            </p:nvSpPr>
            <p:spPr>
              <a:blipFill>
                <a:blip r:embed="rId2"/>
                <a:stretch>
                  <a:fillRect l="-1043" t="-15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046113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B60EF2-F76A-43C4-9523-37B9700708C0}"/>
              </a:ext>
            </a:extLst>
          </p:cNvPr>
          <p:cNvSpPr>
            <a:spLocks noGrp="1"/>
          </p:cNvSpPr>
          <p:nvPr>
            <p:ph type="title"/>
          </p:nvPr>
        </p:nvSpPr>
        <p:spPr/>
        <p:txBody>
          <a:bodyPr/>
          <a:lstStyle/>
          <a:p>
            <a:r>
              <a:rPr lang="en-US" altLang="zh-CN" dirty="0"/>
              <a:t>Cultivation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5E2C93D-9722-477C-ACD4-E626406AC0E6}"/>
                  </a:ext>
                </a:extLst>
              </p:cNvPr>
              <p:cNvSpPr>
                <a:spLocks noGrp="1"/>
              </p:cNvSpPr>
              <p:nvPr>
                <p:ph idx="1"/>
              </p:nvPr>
            </p:nvSpPr>
            <p:spPr>
              <a:xfrm>
                <a:off x="838200" y="1825625"/>
                <a:ext cx="5905500" cy="4351338"/>
              </a:xfrm>
            </p:spPr>
            <p:txBody>
              <a:bodyPr>
                <a:normAutofit fontScale="92500" lnSpcReduction="10000"/>
              </a:bodyPr>
              <a:lstStyle/>
              <a:p>
                <a:r>
                  <a:rPr lang="zh-CN" altLang="en-US" dirty="0"/>
                  <a:t>考虑只有哪些</a:t>
                </a:r>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oMath>
                </a14:m>
                <a:r>
                  <a:rPr lang="zh-CN" altLang="en-US" dirty="0"/>
                  <a:t>是有用的。</a:t>
                </a:r>
                <a:endParaRPr lang="en-US" altLang="zh-CN" dirty="0"/>
              </a:p>
              <a:p>
                <a:endParaRPr lang="en-US" altLang="zh-CN" dirty="0"/>
              </a:p>
              <a:p>
                <a:r>
                  <a:rPr lang="zh-CN" altLang="en-US" dirty="0"/>
                  <a:t>对于右图所示的</a:t>
                </a:r>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r>
                      <a:rPr lang="en-US" altLang="zh-CN" b="0" i="1" smtClean="0">
                        <a:latin typeface="Cambria Math" panose="02040503050406030204" pitchFamily="18" charset="0"/>
                      </a:rPr>
                      <m:t>=5</m:t>
                    </m:r>
                  </m:oMath>
                </a14:m>
                <a:r>
                  <a:rPr lang="zh-CN" altLang="en-US" dirty="0"/>
                  <a:t>的情况，只有三种有用的平移情况，即每一种平移方案一定是以某一块草的开头作为整个网格图的上边界</a:t>
                </a:r>
                <a:endParaRPr lang="en-US" altLang="zh-CN" dirty="0"/>
              </a:p>
              <a:p>
                <a:r>
                  <a:rPr lang="zh-CN" altLang="en-US" dirty="0"/>
                  <a:t>那么对于以某一块草</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m:t>
                        </m:r>
                        <m:r>
                          <a:rPr lang="en-US" altLang="zh-CN" b="0" i="1" smtClean="0">
                            <a:latin typeface="Cambria Math" panose="02040503050406030204" pitchFamily="18" charset="0"/>
                          </a:rPr>
                          <m:t>𝑥</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𝑦</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zh-CN" altLang="en-US" i="1">
                        <a:latin typeface="Cambria Math" panose="02040503050406030204" pitchFamily="18" charset="0"/>
                      </a:rPr>
                      <m:t>作为</m:t>
                    </m:r>
                  </m:oMath>
                </a14:m>
                <a:r>
                  <a:rPr lang="zh-CN" altLang="en-US" dirty="0"/>
                  <a:t>上边界的网格图，它的</a:t>
                </a:r>
                <a14:m>
                  <m:oMath xmlns:m="http://schemas.openxmlformats.org/officeDocument/2006/math">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𝐴</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𝐵</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r>
                                  <a:rPr lang="en-US" altLang="zh-CN" b="0" i="1" smtClean="0">
                                    <a:latin typeface="Cambria Math" panose="02040503050406030204" pitchFamily="18" charset="0"/>
                                  </a:rPr>
                                  <m:t>𝐶</m:t>
                                </m:r>
                              </m:e>
                            </m:func>
                          </m:e>
                        </m:func>
                      </m:e>
                    </m:func>
                  </m:oMath>
                </a14:m>
                <a:r>
                  <a:rPr lang="zh-CN" altLang="en-US" dirty="0"/>
                  <a:t>一定在某一段草结束时或最下处取到</a:t>
                </a:r>
                <a:endParaRPr lang="en-US" altLang="zh-CN" dirty="0"/>
              </a:p>
            </p:txBody>
          </p:sp>
        </mc:Choice>
        <mc:Fallback xmlns="">
          <p:sp>
            <p:nvSpPr>
              <p:cNvPr id="3" name="内容占位符 2">
                <a:extLst>
                  <a:ext uri="{FF2B5EF4-FFF2-40B4-BE49-F238E27FC236}">
                    <a16:creationId xmlns:a16="http://schemas.microsoft.com/office/drawing/2014/main" id="{D5E2C93D-9722-477C-ACD4-E626406AC0E6}"/>
                  </a:ext>
                </a:extLst>
              </p:cNvPr>
              <p:cNvSpPr>
                <a:spLocks noGrp="1" noRot="1" noChangeAspect="1" noMove="1" noResize="1" noEditPoints="1" noAdjustHandles="1" noChangeArrowheads="1" noChangeShapeType="1" noTextEdit="1"/>
              </p:cNvSpPr>
              <p:nvPr>
                <p:ph idx="1"/>
              </p:nvPr>
            </p:nvSpPr>
            <p:spPr>
              <a:xfrm>
                <a:off x="838200" y="1825625"/>
                <a:ext cx="5905500" cy="4351338"/>
              </a:xfrm>
              <a:blipFill>
                <a:blip r:embed="rId2"/>
                <a:stretch>
                  <a:fillRect l="-1653" t="-2101"/>
                </a:stretch>
              </a:blipFill>
            </p:spPr>
            <p:txBody>
              <a:bodyPr/>
              <a:lstStyle/>
              <a:p>
                <a:r>
                  <a:rPr lang="zh-CN" altLang="en-US">
                    <a:noFill/>
                  </a:rPr>
                  <a:t> </a:t>
                </a:r>
              </a:p>
            </p:txBody>
          </p:sp>
        </mc:Fallback>
      </mc:AlternateContent>
      <p:pic>
        <p:nvPicPr>
          <p:cNvPr id="4" name="图片 3">
            <a:extLst>
              <a:ext uri="{FF2B5EF4-FFF2-40B4-BE49-F238E27FC236}">
                <a16:creationId xmlns:a16="http://schemas.microsoft.com/office/drawing/2014/main" id="{1E148154-270C-496D-90F1-5FC8F22D66E7}"/>
              </a:ext>
            </a:extLst>
          </p:cNvPr>
          <p:cNvPicPr>
            <a:picLocks noChangeAspect="1"/>
          </p:cNvPicPr>
          <p:nvPr/>
        </p:nvPicPr>
        <p:blipFill>
          <a:blip r:embed="rId3"/>
          <a:stretch>
            <a:fillRect/>
          </a:stretch>
        </p:blipFill>
        <p:spPr>
          <a:xfrm>
            <a:off x="6876691" y="1320857"/>
            <a:ext cx="5133333" cy="4542857"/>
          </a:xfrm>
          <a:prstGeom prst="rect">
            <a:avLst/>
          </a:prstGeom>
        </p:spPr>
      </p:pic>
    </p:spTree>
    <p:extLst>
      <p:ext uri="{BB962C8B-B14F-4D97-AF65-F5344CB8AC3E}">
        <p14:creationId xmlns:p14="http://schemas.microsoft.com/office/powerpoint/2010/main" val="1004559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BD3913-B370-480D-BF79-B32FA4AE1615}"/>
              </a:ext>
            </a:extLst>
          </p:cNvPr>
          <p:cNvSpPr>
            <a:spLocks noGrp="1"/>
          </p:cNvSpPr>
          <p:nvPr>
            <p:ph type="title"/>
          </p:nvPr>
        </p:nvSpPr>
        <p:spPr/>
        <p:txBody>
          <a:bodyPr/>
          <a:lstStyle/>
          <a:p>
            <a:r>
              <a:rPr lang="en-US" altLang="zh-CN" dirty="0"/>
              <a:t>Cultivation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E619C703-A246-4CD5-B07B-6BCD4483B538}"/>
                  </a:ext>
                </a:extLst>
              </p:cNvPr>
              <p:cNvSpPr>
                <a:spLocks noGrp="1"/>
              </p:cNvSpPr>
              <p:nvPr>
                <p:ph idx="1"/>
              </p:nvPr>
            </p:nvSpPr>
            <p:spPr/>
            <p:txBody>
              <a:bodyPr>
                <a:normAutofit/>
              </a:bodyPr>
              <a:lstStyle/>
              <a:p>
                <a:r>
                  <a:rPr lang="zh-CN" altLang="en-US" dirty="0"/>
                  <a:t>考虑</a:t>
                </a:r>
                <a14:m>
                  <m:oMath xmlns:m="http://schemas.openxmlformats.org/officeDocument/2006/math">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𝑥</m:t>
                        </m:r>
                      </m:e>
                      <m:sub>
                        <m:r>
                          <a:rPr lang="en-US" altLang="zh-CN" b="0" i="1" dirty="0" smtClean="0">
                            <a:latin typeface="Cambria Math" panose="02040503050406030204" pitchFamily="18" charset="0"/>
                          </a:rPr>
                          <m:t>𝑖</m:t>
                        </m:r>
                      </m:sub>
                    </m:sSub>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𝑦</m:t>
                        </m:r>
                      </m:e>
                      <m:sub>
                        <m:r>
                          <a:rPr lang="en-US" altLang="zh-CN" b="0" i="1" dirty="0" smtClean="0">
                            <a:latin typeface="Cambria Math" panose="02040503050406030204" pitchFamily="18" charset="0"/>
                          </a:rPr>
                          <m:t>𝑖</m:t>
                        </m:r>
                      </m:sub>
                    </m:sSub>
                    <m:r>
                      <a:rPr lang="en-US" altLang="zh-CN" b="0" i="1" dirty="0" smtClean="0">
                        <a:latin typeface="Cambria Math" panose="02040503050406030204" pitchFamily="18" charset="0"/>
                      </a:rPr>
                      <m:t>)</m:t>
                    </m:r>
                  </m:oMath>
                </a14:m>
                <a:r>
                  <a:rPr lang="en-US" altLang="zh-CN" dirty="0"/>
                  <a:t> </a:t>
                </a:r>
                <a:r>
                  <a:rPr lang="zh-CN" altLang="en-US" dirty="0"/>
                  <a:t>和</a:t>
                </a:r>
                <a14:m>
                  <m:oMath xmlns:m="http://schemas.openxmlformats.org/officeDocument/2006/math">
                    <m:r>
                      <a:rPr lang="en-US" altLang="zh-CN">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𝑥</m:t>
                        </m:r>
                      </m:e>
                      <m:sub>
                        <m:r>
                          <a:rPr lang="en-US" altLang="zh-CN" i="1">
                            <a:latin typeface="Cambria Math" panose="02040503050406030204" pitchFamily="18" charset="0"/>
                          </a:rPr>
                          <m:t>𝑗</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𝑦</m:t>
                        </m:r>
                      </m:e>
                      <m:sub>
                        <m:r>
                          <a:rPr lang="en-US" altLang="zh-CN" i="1">
                            <a:latin typeface="Cambria Math" panose="02040503050406030204" pitchFamily="18" charset="0"/>
                          </a:rPr>
                          <m:t>𝑗</m:t>
                        </m:r>
                      </m:sub>
                    </m:sSub>
                    <m:r>
                      <a:rPr lang="en-US" altLang="zh-CN" i="1">
                        <a:latin typeface="Cambria Math" panose="02040503050406030204" pitchFamily="18" charset="0"/>
                      </a:rPr>
                      <m:t>)</m:t>
                    </m:r>
                  </m:oMath>
                </a14:m>
                <a:r>
                  <a:rPr lang="zh-CN" altLang="en-US" dirty="0"/>
                  <a:t>之间的影响：</a:t>
                </a:r>
                <a:endParaRPr lang="en-US" altLang="zh-CN" dirty="0"/>
              </a:p>
              <a:p>
                <a:r>
                  <a:rPr lang="en-US" altLang="zh-CN" dirty="0"/>
                  <a:t>1</a:t>
                </a:r>
                <a:r>
                  <a:rPr lang="zh-CN" altLang="en-US" dirty="0"/>
                  <a:t>）</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𝑥</m:t>
                        </m:r>
                      </m:e>
                      <m:sub>
                        <m:r>
                          <a:rPr lang="en-US" altLang="zh-CN" b="0" i="1" smtClean="0">
                            <a:latin typeface="Cambria Math" panose="02040503050406030204" pitchFamily="18" charset="0"/>
                          </a:rPr>
                          <m:t>𝑗</m:t>
                        </m:r>
                      </m:sub>
                    </m:sSub>
                    <m:r>
                      <a:rPr lang="en-US" altLang="zh-CN" i="1">
                        <a:latin typeface="Cambria Math" panose="02040503050406030204" pitchFamily="18" charset="0"/>
                      </a:rPr>
                      <m:t>&lt;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𝑥</m:t>
                        </m:r>
                      </m:e>
                      <m:sub>
                        <m:r>
                          <a:rPr lang="en-US" altLang="zh-CN" b="0" i="1" smtClean="0">
                            <a:latin typeface="Cambria Math" panose="02040503050406030204" pitchFamily="18" charset="0"/>
                          </a:rPr>
                          <m:t>𝑖</m:t>
                        </m:r>
                      </m:sub>
                    </m:sSub>
                    <m:r>
                      <a:rPr lang="en-US" altLang="zh-CN" i="1">
                        <a:latin typeface="Cambria Math" panose="02040503050406030204" pitchFamily="18" charset="0"/>
                      </a:rPr>
                      <m:t>, </m:t>
                    </m:r>
                    <m:r>
                      <a:rPr lang="en-US" altLang="zh-CN" i="1">
                        <a:latin typeface="Cambria Math" panose="02040503050406030204" pitchFamily="18" charset="0"/>
                      </a:rPr>
                      <m:t>𝑋</m:t>
                    </m:r>
                    <m:r>
                      <a:rPr lang="en-US" altLang="zh-CN" i="1">
                        <a:latin typeface="Cambria Math" panose="02040503050406030204" pitchFamily="18" charset="0"/>
                      </a:rPr>
                      <m:t>+</m:t>
                    </m:r>
                    <m:r>
                      <a:rPr lang="en-US" altLang="zh-CN" i="1">
                        <a:latin typeface="Cambria Math" panose="02040503050406030204" pitchFamily="18" charset="0"/>
                      </a:rPr>
                      <m:t>𝑌</m:t>
                    </m:r>
                    <m:r>
                      <a:rPr lang="en-US" altLang="zh-CN">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𝑥</m:t>
                        </m:r>
                      </m:e>
                      <m:sub>
                        <m:r>
                          <a:rPr lang="en-US" altLang="zh-CN" b="0" i="1" smtClean="0">
                            <a:latin typeface="Cambria Math" panose="02040503050406030204" pitchFamily="18" charset="0"/>
                          </a:rPr>
                          <m:t>𝑖</m:t>
                        </m:r>
                      </m:sub>
                    </m:sSub>
                    <m:r>
                      <a:rPr lang="en-US" altLang="zh-CN" i="1">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𝑥</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−1</m:t>
                    </m:r>
                    <m:r>
                      <a:rPr lang="en-US" altLang="zh-CN" i="1">
                        <a:latin typeface="Cambria Math" panose="02040503050406030204" pitchFamily="18" charset="0"/>
                      </a:rPr>
                      <m:t> </m:t>
                    </m:r>
                  </m:oMath>
                </a14:m>
                <a:r>
                  <a:rPr lang="zh-CN" altLang="en-US" dirty="0"/>
                  <a:t>（影响第</a:t>
                </a:r>
                <a14:m>
                  <m:oMath xmlns:m="http://schemas.openxmlformats.org/officeDocument/2006/math">
                    <m:r>
                      <a:rPr lang="en-US" altLang="zh-CN" b="0" i="1" smtClean="0">
                        <a:latin typeface="Cambria Math" panose="02040503050406030204" pitchFamily="18" charset="0"/>
                      </a:rPr>
                      <m:t>𝑗</m:t>
                    </m:r>
                  </m:oMath>
                </a14:m>
                <a:r>
                  <a:rPr lang="zh-CN" altLang="en-US" dirty="0"/>
                  <a:t>段草结束时</a:t>
                </a:r>
                <a14:m>
                  <m:oMath xmlns:m="http://schemas.openxmlformats.org/officeDocument/2006/math">
                    <m:r>
                      <a:rPr lang="en-US" altLang="zh-CN" b="0" i="1" smtClean="0">
                        <a:latin typeface="Cambria Math" panose="02040503050406030204" pitchFamily="18" charset="0"/>
                      </a:rPr>
                      <m:t>𝐴</m:t>
                    </m:r>
                    <m:r>
                      <a:rPr lang="en-US" altLang="zh-CN" b="0" i="1" smtClean="0">
                        <a:latin typeface="Cambria Math" panose="02040503050406030204" pitchFamily="18" charset="0"/>
                      </a:rPr>
                      <m:t>,</m:t>
                    </m:r>
                    <m:r>
                      <a:rPr lang="en-US" altLang="zh-CN" b="0" i="1" smtClean="0">
                        <a:latin typeface="Cambria Math" panose="02040503050406030204" pitchFamily="18" charset="0"/>
                      </a:rPr>
                      <m:t>𝐵</m:t>
                    </m:r>
                    <m:r>
                      <a:rPr lang="en-US" altLang="zh-CN" b="0" i="1" smtClean="0">
                        <a:latin typeface="Cambria Math" panose="02040503050406030204" pitchFamily="18" charset="0"/>
                      </a:rPr>
                      <m:t>,</m:t>
                    </m:r>
                    <m:r>
                      <a:rPr lang="en-US" altLang="zh-CN" b="0" i="1" smtClean="0">
                        <a:latin typeface="Cambria Math" panose="02040503050406030204" pitchFamily="18" charset="0"/>
                      </a:rPr>
                      <m:t>𝐶</m:t>
                    </m:r>
                  </m:oMath>
                </a14:m>
                <a:r>
                  <a:rPr lang="zh-CN" altLang="en-US" dirty="0"/>
                  <a:t>的取值）</a:t>
                </a:r>
                <a:endParaRPr lang="en-US" altLang="zh-CN" dirty="0"/>
              </a:p>
              <a:p>
                <a:r>
                  <a:rPr lang="en-US" altLang="zh-CN" dirty="0"/>
                  <a:t>2</a:t>
                </a:r>
                <a:r>
                  <a:rPr lang="zh-CN" altLang="en-US" dirty="0"/>
                  <a:t>）</a:t>
                </a:r>
                <a14:m>
                  <m:oMath xmlns:m="http://schemas.openxmlformats.org/officeDocument/2006/math">
                    <m:r>
                      <a:rPr lang="en-US" altLang="zh-CN" i="1">
                        <a:latin typeface="Cambria Math" panose="02040503050406030204" pitchFamily="18" charset="0"/>
                      </a:rPr>
                      <m:t>𝑋</m:t>
                    </m:r>
                    <m:r>
                      <a:rPr lang="en-US" altLang="zh-CN" i="1">
                        <a:latin typeface="Cambria Math" panose="02040503050406030204" pitchFamily="18" charset="0"/>
                      </a:rPr>
                      <m:t>+</m:t>
                    </m:r>
                    <m:r>
                      <a:rPr lang="en-US" altLang="zh-CN" i="1">
                        <a:latin typeface="Cambria Math" panose="02040503050406030204" pitchFamily="18" charset="0"/>
                      </a:rPr>
                      <m:t>𝑌</m:t>
                    </m:r>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𝑥</m:t>
                        </m:r>
                      </m:e>
                      <m:sub>
                        <m:r>
                          <a:rPr lang="en-US" altLang="zh-CN" i="1">
                            <a:latin typeface="Cambria Math" panose="02040503050406030204" pitchFamily="18" charset="0"/>
                          </a:rPr>
                          <m:t>𝑖</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𝑥</m:t>
                        </m:r>
                      </m:e>
                      <m:sub>
                        <m:r>
                          <a:rPr lang="en-US" altLang="zh-CN" i="1">
                            <a:latin typeface="Cambria Math" panose="02040503050406030204" pitchFamily="18" charset="0"/>
                          </a:rPr>
                          <m:t>𝑗</m:t>
                        </m:r>
                      </m:sub>
                    </m:sSub>
                    <m:r>
                      <a:rPr lang="en-US" altLang="zh-CN" i="1">
                        <a:latin typeface="Cambria Math" panose="02040503050406030204" pitchFamily="18" charset="0"/>
                      </a:rPr>
                      <m:t>+</m:t>
                    </m:r>
                    <m:r>
                      <a:rPr lang="en-US" altLang="zh-CN" b="0" i="1" smtClean="0">
                        <a:latin typeface="Cambria Math" panose="02040503050406030204" pitchFamily="18" charset="0"/>
                      </a:rPr>
                      <m:t>𝐻</m:t>
                    </m:r>
                    <m:r>
                      <a:rPr lang="en-US" altLang="zh-CN" b="0" i="1" smtClean="0">
                        <a:latin typeface="Cambria Math" panose="02040503050406030204" pitchFamily="18" charset="0"/>
                      </a:rPr>
                      <m:t>−1</m:t>
                    </m:r>
                  </m:oMath>
                </a14:m>
                <a:r>
                  <a:rPr lang="zh-CN" altLang="en-US" dirty="0"/>
                  <a:t>（影响以第</a:t>
                </a:r>
                <a14:m>
                  <m:oMath xmlns:m="http://schemas.openxmlformats.org/officeDocument/2006/math">
                    <m:r>
                      <a:rPr lang="en-US" altLang="zh-CN" b="0" i="1" smtClean="0">
                        <a:latin typeface="Cambria Math" panose="02040503050406030204" pitchFamily="18" charset="0"/>
                      </a:rPr>
                      <m:t>𝑖</m:t>
                    </m:r>
                  </m:oMath>
                </a14:m>
                <a:r>
                  <a:rPr lang="zh-CN" altLang="en-US" dirty="0"/>
                  <a:t>段草的开头为上边界时，网格图最下处</a:t>
                </a:r>
                <a14:m>
                  <m:oMath xmlns:m="http://schemas.openxmlformats.org/officeDocument/2006/math">
                    <m:r>
                      <a:rPr lang="en-US" altLang="zh-CN" b="0" i="1" smtClean="0">
                        <a:latin typeface="Cambria Math" panose="02040503050406030204" pitchFamily="18" charset="0"/>
                      </a:rPr>
                      <m:t>𝐴</m:t>
                    </m:r>
                    <m:r>
                      <a:rPr lang="en-US" altLang="zh-CN" b="0" i="1" smtClean="0">
                        <a:latin typeface="Cambria Math" panose="02040503050406030204" pitchFamily="18" charset="0"/>
                      </a:rPr>
                      <m:t>,</m:t>
                    </m:r>
                    <m:r>
                      <a:rPr lang="en-US" altLang="zh-CN" b="0" i="1" smtClean="0">
                        <a:latin typeface="Cambria Math" panose="02040503050406030204" pitchFamily="18" charset="0"/>
                      </a:rPr>
                      <m:t>𝐵</m:t>
                    </m:r>
                    <m:r>
                      <a:rPr lang="en-US" altLang="zh-CN" b="0" i="1" smtClean="0">
                        <a:latin typeface="Cambria Math" panose="02040503050406030204" pitchFamily="18" charset="0"/>
                      </a:rPr>
                      <m:t>,</m:t>
                    </m:r>
                    <m:r>
                      <a:rPr lang="en-US" altLang="zh-CN" b="0" i="1" smtClean="0">
                        <a:latin typeface="Cambria Math" panose="02040503050406030204" pitchFamily="18" charset="0"/>
                      </a:rPr>
                      <m:t>𝐶</m:t>
                    </m:r>
                  </m:oMath>
                </a14:m>
                <a:r>
                  <a:rPr lang="zh-CN" altLang="en-US" dirty="0"/>
                  <a:t>的取值）</a:t>
                </a:r>
                <a:endParaRPr lang="en-US" altLang="zh-CN" dirty="0"/>
              </a:p>
              <a:p>
                <a:endParaRPr lang="en-US" altLang="zh-CN" dirty="0"/>
              </a:p>
              <a:p>
                <a:r>
                  <a:rPr lang="zh-CN" altLang="en-US" dirty="0"/>
                  <a:t>因此只需要考虑</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r>
                      <a:rPr lang="en-US" altLang="zh-CN" b="0" i="0" smtClean="0">
                        <a:latin typeface="Cambria Math" panose="02040503050406030204" pitchFamily="18" charset="0"/>
                      </a:rPr>
                      <m:t>)</m:t>
                    </m:r>
                  </m:oMath>
                </a14:m>
                <a:r>
                  <a:rPr lang="zh-CN" altLang="en-US" dirty="0"/>
                  <a:t>个不同的</a:t>
                </a:r>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r>
                      <a:rPr lang="zh-CN" altLang="en-US" i="1">
                        <a:latin typeface="Cambria Math" panose="02040503050406030204" pitchFamily="18" charset="0"/>
                      </a:rPr>
                      <m:t>即可</m:t>
                    </m:r>
                  </m:oMath>
                </a14:m>
                <a:r>
                  <a:rPr lang="zh-CN" altLang="en-US" dirty="0"/>
                  <a:t>。总时间复杂度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3</m:t>
                        </m:r>
                      </m:sup>
                    </m:sSup>
                    <m:r>
                      <a:rPr lang="en-US" altLang="zh-CN" b="0" i="1" smtClean="0">
                        <a:latin typeface="Cambria Math" panose="02040503050406030204" pitchFamily="18" charset="0"/>
                      </a:rPr>
                      <m:t>)</m:t>
                    </m:r>
                  </m:oMath>
                </a14:m>
                <a:r>
                  <a:rPr lang="zh-CN" altLang="en-US" dirty="0"/>
                  <a:t>  </a:t>
                </a:r>
              </a:p>
            </p:txBody>
          </p:sp>
        </mc:Choice>
        <mc:Fallback xmlns="">
          <p:sp>
            <p:nvSpPr>
              <p:cNvPr id="3" name="内容占位符 2">
                <a:extLst>
                  <a:ext uri="{FF2B5EF4-FFF2-40B4-BE49-F238E27FC236}">
                    <a16:creationId xmlns:a16="http://schemas.microsoft.com/office/drawing/2014/main" id="{E619C703-A246-4CD5-B07B-6BCD4483B538}"/>
                  </a:ext>
                </a:extLst>
              </p:cNvPr>
              <p:cNvSpPr>
                <a:spLocks noGrp="1" noRot="1" noChangeAspect="1" noMove="1" noResize="1" noEditPoints="1" noAdjustHandles="1" noChangeArrowheads="1" noChangeShapeType="1" noTextEdit="1"/>
              </p:cNvSpPr>
              <p:nvPr>
                <p:ph idx="1"/>
              </p:nvPr>
            </p:nvSpPr>
            <p:spPr>
              <a:blipFill>
                <a:blip r:embed="rId2"/>
                <a:stretch>
                  <a:fillRect l="-1043" t="-1401" r="-23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77070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D2256D-AFEE-4CCC-A37E-32FEC31B78E2}"/>
              </a:ext>
            </a:extLst>
          </p:cNvPr>
          <p:cNvSpPr>
            <a:spLocks noGrp="1"/>
          </p:cNvSpPr>
          <p:nvPr>
            <p:ph type="title"/>
          </p:nvPr>
        </p:nvSpPr>
        <p:spPr/>
        <p:txBody>
          <a:bodyPr/>
          <a:lstStyle/>
          <a:p>
            <a:r>
              <a:rPr lang="en-US" altLang="zh-CN" dirty="0"/>
              <a:t>Port Facility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5BA8C3F-186B-4D2B-AC73-DDAE87B74BFB}"/>
                  </a:ext>
                </a:extLst>
              </p:cNvPr>
              <p:cNvSpPr>
                <a:spLocks noGrp="1"/>
              </p:cNvSpPr>
              <p:nvPr>
                <p:ph idx="1"/>
              </p:nvPr>
            </p:nvSpPr>
            <p:spPr/>
            <p:txBody>
              <a:bodyPr>
                <a:normAutofit fontScale="92500" lnSpcReduction="20000"/>
              </a:bodyPr>
              <a:lstStyle/>
              <a:p>
                <a:r>
                  <a:rPr lang="zh-CN" altLang="en-US" dirty="0"/>
                  <a:t>有</a:t>
                </a:r>
                <a14:m>
                  <m:oMath xmlns:m="http://schemas.openxmlformats.org/officeDocument/2006/math">
                    <m:r>
                      <a:rPr lang="en-US" altLang="zh-CN" b="0" i="1" smtClean="0">
                        <a:latin typeface="Cambria Math" panose="02040503050406030204" pitchFamily="18" charset="0"/>
                      </a:rPr>
                      <m:t>𝑁</m:t>
                    </m:r>
                  </m:oMath>
                </a14:m>
                <a:r>
                  <a:rPr lang="zh-CN" altLang="en-US" dirty="0"/>
                  <a:t>件货物，第</a:t>
                </a:r>
                <a14:m>
                  <m:oMath xmlns:m="http://schemas.openxmlformats.org/officeDocument/2006/math">
                    <m:r>
                      <a:rPr lang="en-US" altLang="zh-CN" b="0" i="1" smtClean="0">
                        <a:latin typeface="Cambria Math" panose="02040503050406030204" pitchFamily="18" charset="0"/>
                      </a:rPr>
                      <m:t>𝑖</m:t>
                    </m:r>
                  </m:oMath>
                </a14:m>
                <a:r>
                  <a:rPr lang="zh-CN" altLang="en-US" dirty="0"/>
                  <a:t>件货物在</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oMath>
                </a14:m>
                <a:r>
                  <a:rPr lang="zh-CN" altLang="en-US" dirty="0"/>
                  <a:t>时刻进入港口，在</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oMath>
                </a14:m>
                <a:r>
                  <a:rPr lang="zh-CN" altLang="en-US" dirty="0"/>
                  <a:t>时刻运离港口。</a:t>
                </a:r>
                <a:endParaRPr lang="en-US" altLang="zh-CN" dirty="0"/>
              </a:p>
              <a:p>
                <a:r>
                  <a:rPr lang="zh-CN" altLang="en-US" dirty="0"/>
                  <a:t>有两艘不同的船可以用于暂存货物。当某一个货物进入港口时，你必须选择一艘船，将它放在这艘船内已经堆放的货物的最上方</a:t>
                </a:r>
                <a:endParaRPr lang="en-US" altLang="zh-CN" dirty="0"/>
              </a:p>
              <a:p>
                <a:r>
                  <a:rPr lang="zh-CN" altLang="en-US" dirty="0"/>
                  <a:t>当你将某个货物运离港口时，这个货物必须位于它所在船中所有货物的最上方（即每艘船内的货物形成一个栈的结构）</a:t>
                </a:r>
                <a:endParaRPr lang="en-US" altLang="zh-CN" dirty="0"/>
              </a:p>
              <a:p>
                <a:r>
                  <a:rPr lang="zh-CN" altLang="en-US" dirty="0"/>
                  <a:t>求有多少种方案能满足条件，对</a:t>
                </a:r>
                <a14:m>
                  <m:oMath xmlns:m="http://schemas.openxmlformats.org/officeDocument/2006/math">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10</m:t>
                        </m:r>
                      </m:e>
                      <m:sup>
                        <m:r>
                          <a:rPr lang="en-US" altLang="zh-CN" b="0" i="1" smtClean="0">
                            <a:latin typeface="Cambria Math" panose="02040503050406030204" pitchFamily="18" charset="0"/>
                          </a:rPr>
                          <m:t>9</m:t>
                        </m:r>
                      </m:sup>
                    </m:sSup>
                    <m:r>
                      <a:rPr lang="en-US" altLang="zh-CN" b="0" i="1" smtClean="0">
                        <a:latin typeface="Cambria Math" panose="02040503050406030204" pitchFamily="18" charset="0"/>
                      </a:rPr>
                      <m:t>+7</m:t>
                    </m:r>
                  </m:oMath>
                </a14:m>
                <a:r>
                  <a:rPr lang="zh-CN" altLang="en-US" dirty="0"/>
                  <a:t>取模</a:t>
                </a:r>
                <a:endParaRPr lang="en-US" altLang="zh-CN" dirty="0"/>
              </a:p>
              <a:p>
                <a:r>
                  <a:rPr lang="zh-CN" altLang="en-US" dirty="0"/>
                  <a:t>两个方案不同当且仅当存在一个货物，在两个方案中进入港口时该货物选择的船不同</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10</m:t>
                        </m:r>
                      </m:e>
                      <m:sup>
                        <m:r>
                          <a:rPr lang="en-US" altLang="zh-CN" b="0" i="1" smtClean="0">
                            <a:latin typeface="Cambria Math" panose="02040503050406030204" pitchFamily="18" charset="0"/>
                          </a:rPr>
                          <m:t>6</m:t>
                        </m:r>
                      </m:sup>
                    </m:sSup>
                    <m:r>
                      <a:rPr lang="zh-CN" altLang="en-US" i="1">
                        <a:latin typeface="Cambria Math" panose="02040503050406030204" pitchFamily="18" charset="0"/>
                      </a:rPr>
                      <m:t>，</m:t>
                    </m:r>
                    <m:r>
                      <a:rPr lang="en-US" altLang="zh-CN" b="0" i="1" smtClean="0">
                        <a:latin typeface="Cambria Math" panose="02040503050406030204" pitchFamily="18" charset="0"/>
                      </a:rPr>
                      <m:t>1≤</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≤2</m:t>
                    </m:r>
                    <m:r>
                      <a:rPr lang="en-US" altLang="zh-CN" b="0" i="1" smtClean="0">
                        <a:latin typeface="Cambria Math" panose="02040503050406030204" pitchFamily="18" charset="0"/>
                      </a:rPr>
                      <m:t>𝑁</m:t>
                    </m:r>
                  </m:oMath>
                </a14:m>
                <a:r>
                  <a:rPr lang="zh-CN" altLang="en-US" b="0" dirty="0"/>
                  <a:t>，</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𝐴</m:t>
                        </m:r>
                      </m:e>
                      <m:sub>
                        <m:r>
                          <a:rPr lang="en-US" altLang="zh-CN" b="0" i="1" dirty="0" smtClean="0">
                            <a:latin typeface="Cambria Math" panose="02040503050406030204" pitchFamily="18" charset="0"/>
                          </a:rPr>
                          <m:t>𝑖</m:t>
                        </m:r>
                      </m:sub>
                    </m:sSub>
                    <m:r>
                      <a:rPr lang="en-US" altLang="zh-CN" b="0" i="1" dirty="0" smtClean="0">
                        <a:latin typeface="Cambria Math" panose="02040503050406030204" pitchFamily="18" charset="0"/>
                      </a:rPr>
                      <m:t>&lt;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𝐵</m:t>
                        </m:r>
                      </m:e>
                      <m:sub>
                        <m:r>
                          <a:rPr lang="en-US" altLang="zh-CN" b="0" i="1" dirty="0" smtClean="0">
                            <a:latin typeface="Cambria Math" panose="02040503050406030204" pitchFamily="18" charset="0"/>
                          </a:rPr>
                          <m:t>𝑖</m:t>
                        </m:r>
                      </m:sub>
                    </m:sSub>
                  </m:oMath>
                </a14:m>
                <a:r>
                  <a:rPr lang="zh-CN" altLang="en-US" b="0" dirty="0"/>
                  <a:t>，</a:t>
                </a:r>
                <a:r>
                  <a:rPr lang="en-US" altLang="zh-CN" b="0" dirty="0"/>
                  <a:t> </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𝐴</m:t>
                        </m:r>
                      </m:e>
                      <m:sub>
                        <m:r>
                          <a:rPr lang="en-US" altLang="zh-CN" b="0" i="1" dirty="0" smtClean="0">
                            <a:latin typeface="Cambria Math" panose="02040503050406030204" pitchFamily="18" charset="0"/>
                          </a:rPr>
                          <m:t>𝑖</m:t>
                        </m:r>
                      </m:sub>
                    </m:sSub>
                    <m:r>
                      <a:rPr lang="en-US" altLang="zh-CN" b="0" i="1" dirty="0" smtClean="0">
                        <a:latin typeface="Cambria Math" panose="02040503050406030204" pitchFamily="18" charset="0"/>
                      </a:rPr>
                      <m:t>, </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𝐵</m:t>
                        </m:r>
                      </m:e>
                      <m:sub>
                        <m:r>
                          <a:rPr lang="en-US" altLang="zh-CN" b="0" i="1" dirty="0" smtClean="0">
                            <a:latin typeface="Cambria Math" panose="02040503050406030204" pitchFamily="18" charset="0"/>
                          </a:rPr>
                          <m:t>𝑖</m:t>
                        </m:r>
                      </m:sub>
                    </m:sSub>
                  </m:oMath>
                </a14:m>
                <a:r>
                  <a:rPr lang="zh-CN" altLang="en-US" b="0" dirty="0"/>
                  <a:t>互不相同</a:t>
                </a:r>
                <a:endParaRPr lang="en-US" altLang="zh-CN" b="0" dirty="0"/>
              </a:p>
              <a:p>
                <a:endParaRPr lang="en-US" altLang="zh-CN" dirty="0"/>
              </a:p>
            </p:txBody>
          </p:sp>
        </mc:Choice>
        <mc:Fallback xmlns="">
          <p:sp>
            <p:nvSpPr>
              <p:cNvPr id="3" name="内容占位符 2">
                <a:extLst>
                  <a:ext uri="{FF2B5EF4-FFF2-40B4-BE49-F238E27FC236}">
                    <a16:creationId xmlns:a16="http://schemas.microsoft.com/office/drawing/2014/main" id="{55BA8C3F-186B-4D2B-AC73-DDAE87B74BFB}"/>
                  </a:ext>
                </a:extLst>
              </p:cNvPr>
              <p:cNvSpPr>
                <a:spLocks noGrp="1" noRot="1" noChangeAspect="1" noMove="1" noResize="1" noEditPoints="1" noAdjustHandles="1" noChangeArrowheads="1" noChangeShapeType="1" noTextEdit="1"/>
              </p:cNvSpPr>
              <p:nvPr>
                <p:ph idx="1"/>
              </p:nvPr>
            </p:nvSpPr>
            <p:spPr>
              <a:blipFill>
                <a:blip r:embed="rId2"/>
                <a:stretch>
                  <a:fillRect l="-928" t="-28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914236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0755FE-FD02-4363-B11B-E687D2546DD6}"/>
              </a:ext>
            </a:extLst>
          </p:cNvPr>
          <p:cNvSpPr>
            <a:spLocks noGrp="1"/>
          </p:cNvSpPr>
          <p:nvPr>
            <p:ph type="title"/>
          </p:nvPr>
        </p:nvSpPr>
        <p:spPr/>
        <p:txBody>
          <a:bodyPr/>
          <a:lstStyle/>
          <a:p>
            <a:r>
              <a:rPr lang="en-US" altLang="zh-CN" dirty="0"/>
              <a:t>Broken Device</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A5DBF2A-FAF3-4723-AB2F-880F172D1575}"/>
                  </a:ext>
                </a:extLst>
              </p:cNvPr>
              <p:cNvSpPr>
                <a:spLocks noGrp="1"/>
              </p:cNvSpPr>
              <p:nvPr>
                <p:ph idx="1"/>
              </p:nvPr>
            </p:nvSpPr>
            <p:spPr/>
            <p:txBody>
              <a:bodyPr>
                <a:normAutofit/>
              </a:bodyPr>
              <a:lstStyle/>
              <a:p>
                <a:r>
                  <a:rPr lang="zh-CN" altLang="en-US" dirty="0"/>
                  <a:t>你需要传递一个数</a:t>
                </a:r>
                <a14:m>
                  <m:oMath xmlns:m="http://schemas.openxmlformats.org/officeDocument/2006/math">
                    <m:r>
                      <a:rPr lang="en-US" altLang="zh-CN" b="0" i="1" smtClean="0">
                        <a:latin typeface="Cambria Math" panose="02040503050406030204" pitchFamily="18" charset="0"/>
                      </a:rPr>
                      <m:t>𝑋</m:t>
                    </m:r>
                  </m:oMath>
                </a14:m>
                <a:endParaRPr lang="en-US" altLang="zh-CN" dirty="0"/>
              </a:p>
              <a:p>
                <a:r>
                  <a:rPr lang="zh-CN" altLang="en-US" dirty="0"/>
                  <a:t>你可以发送一份长度为</a:t>
                </a:r>
                <a14:m>
                  <m:oMath xmlns:m="http://schemas.openxmlformats.org/officeDocument/2006/math">
                    <m:r>
                      <a:rPr lang="en-US" altLang="zh-CN" b="0" i="1" smtClean="0">
                        <a:latin typeface="Cambria Math" panose="02040503050406030204" pitchFamily="18" charset="0"/>
                      </a:rPr>
                      <m:t>150</m:t>
                    </m:r>
                  </m:oMath>
                </a14:m>
                <a:r>
                  <a:rPr lang="zh-CN" altLang="en-US" dirty="0"/>
                  <a:t>的</a:t>
                </a:r>
                <a14:m>
                  <m:oMath xmlns:m="http://schemas.openxmlformats.org/officeDocument/2006/math">
                    <m:r>
                      <a:rPr lang="en-US" altLang="zh-CN" b="0" i="1" dirty="0" smtClean="0">
                        <a:latin typeface="Cambria Math" panose="02040503050406030204" pitchFamily="18" charset="0"/>
                      </a:rPr>
                      <m:t>01</m:t>
                    </m:r>
                  </m:oMath>
                </a14:m>
                <a:r>
                  <a:rPr lang="zh-CN" altLang="en-US" dirty="0"/>
                  <a:t>串。由于发送装置是损坏的，在这</a:t>
                </a:r>
                <a14:m>
                  <m:oMath xmlns:m="http://schemas.openxmlformats.org/officeDocument/2006/math">
                    <m:r>
                      <a:rPr lang="en-US" altLang="zh-CN" b="0" i="1" smtClean="0">
                        <a:latin typeface="Cambria Math" panose="02040503050406030204" pitchFamily="18" charset="0"/>
                      </a:rPr>
                      <m:t>150</m:t>
                    </m:r>
                  </m:oMath>
                </a14:m>
                <a:r>
                  <a:rPr lang="zh-CN" altLang="en-US" dirty="0"/>
                  <a:t>位中，有指定的</a:t>
                </a:r>
                <a14:m>
                  <m:oMath xmlns:m="http://schemas.openxmlformats.org/officeDocument/2006/math">
                    <m:r>
                      <a:rPr lang="en-US" altLang="zh-CN" b="0" i="1" smtClean="0">
                        <a:latin typeface="Cambria Math" panose="02040503050406030204" pitchFamily="18" charset="0"/>
                      </a:rPr>
                      <m:t>𝐾</m:t>
                    </m:r>
                  </m:oMath>
                </a14:m>
                <a:r>
                  <a:rPr lang="zh-CN" altLang="en-US" dirty="0"/>
                  <a:t>位是损坏的，这些位置上只能发送</a:t>
                </a:r>
                <a14:m>
                  <m:oMath xmlns:m="http://schemas.openxmlformats.org/officeDocument/2006/math">
                    <m:r>
                      <a:rPr lang="en-US" altLang="zh-CN" b="0" i="1" smtClean="0">
                        <a:latin typeface="Cambria Math" panose="02040503050406030204" pitchFamily="18" charset="0"/>
                      </a:rPr>
                      <m:t>0</m:t>
                    </m:r>
                  </m:oMath>
                </a14:m>
                <a:r>
                  <a:rPr lang="zh-CN" altLang="en-US" dirty="0"/>
                  <a:t>。你加密时知道这些信息。</a:t>
                </a:r>
                <a:endParaRPr lang="en-US" altLang="zh-CN" dirty="0"/>
              </a:p>
              <a:p>
                <a:r>
                  <a:rPr lang="zh-CN" altLang="en-US" dirty="0"/>
                  <a:t>你需要根据发送的</a:t>
                </a:r>
                <a14:m>
                  <m:oMath xmlns:m="http://schemas.openxmlformats.org/officeDocument/2006/math">
                    <m:r>
                      <a:rPr lang="en-US" altLang="zh-CN" b="0" i="1" smtClean="0">
                        <a:latin typeface="Cambria Math" panose="02040503050406030204" pitchFamily="18" charset="0"/>
                      </a:rPr>
                      <m:t>01</m:t>
                    </m:r>
                  </m:oMath>
                </a14:m>
                <a:r>
                  <a:rPr lang="zh-CN" altLang="en-US" dirty="0"/>
                  <a:t>串，还原出</a:t>
                </a:r>
                <a14:m>
                  <m:oMath xmlns:m="http://schemas.openxmlformats.org/officeDocument/2006/math">
                    <m:r>
                      <a:rPr lang="en-US" altLang="zh-CN" b="0" i="1" smtClean="0">
                        <a:latin typeface="Cambria Math" panose="02040503050406030204" pitchFamily="18" charset="0"/>
                      </a:rPr>
                      <m:t>𝑋</m:t>
                    </m:r>
                  </m:oMath>
                </a14:m>
                <a:r>
                  <a:rPr lang="zh-CN" altLang="en-US" dirty="0"/>
                  <a:t>。注意，你解码时只知道发送装置是损坏的，而不知道</a:t>
                </a:r>
                <a14:m>
                  <m:oMath xmlns:m="http://schemas.openxmlformats.org/officeDocument/2006/math">
                    <m:r>
                      <a:rPr lang="en-US" altLang="zh-CN" b="0" i="1" smtClean="0">
                        <a:latin typeface="Cambria Math" panose="02040503050406030204" pitchFamily="18" charset="0"/>
                      </a:rPr>
                      <m:t>𝐾</m:t>
                    </m:r>
                  </m:oMath>
                </a14:m>
                <a:r>
                  <a:rPr lang="zh-CN" altLang="en-US" dirty="0"/>
                  <a:t>的值，也不知道哪些位置只能发送</a:t>
                </a:r>
                <a14:m>
                  <m:oMath xmlns:m="http://schemas.openxmlformats.org/officeDocument/2006/math">
                    <m:r>
                      <a:rPr lang="en-US" altLang="zh-CN" b="0" i="1" smtClean="0">
                        <a:latin typeface="Cambria Math" panose="02040503050406030204" pitchFamily="18" charset="0"/>
                      </a:rPr>
                      <m:t>0</m:t>
                    </m:r>
                  </m:oMath>
                </a14:m>
                <a:endParaRPr lang="en-US" altLang="zh-CN" b="0" dirty="0"/>
              </a:p>
              <a:p>
                <a:endParaRPr lang="en-US" altLang="zh-CN" dirty="0"/>
              </a:p>
              <a:p>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10</m:t>
                        </m:r>
                      </m:e>
                      <m:sup>
                        <m:r>
                          <a:rPr lang="en-US" altLang="zh-CN" b="0" i="1" smtClean="0">
                            <a:latin typeface="Cambria Math" panose="02040503050406030204" pitchFamily="18" charset="0"/>
                          </a:rPr>
                          <m:t>18</m:t>
                        </m:r>
                      </m:sup>
                    </m:sSup>
                    <m:r>
                      <a:rPr lang="zh-CN" altLang="en-US" i="1">
                        <a:latin typeface="Cambria Math" panose="02040503050406030204" pitchFamily="18" charset="0"/>
                      </a:rPr>
                      <m:t>，</m:t>
                    </m:r>
                    <m:r>
                      <a:rPr lang="en-US" altLang="zh-CN" b="0" i="1" smtClean="0">
                        <a:latin typeface="Cambria Math" panose="02040503050406030204" pitchFamily="18" charset="0"/>
                      </a:rPr>
                      <m:t>𝐾</m:t>
                    </m:r>
                    <m:r>
                      <a:rPr lang="en-US" altLang="zh-CN" b="0" i="1" smtClean="0">
                        <a:latin typeface="Cambria Math" panose="02040503050406030204" pitchFamily="18" charset="0"/>
                      </a:rPr>
                      <m:t>≤40</m:t>
                    </m:r>
                  </m:oMath>
                </a14:m>
                <a:endParaRPr lang="en-US" altLang="zh-CN" b="0" dirty="0"/>
              </a:p>
            </p:txBody>
          </p:sp>
        </mc:Choice>
        <mc:Fallback xmlns="">
          <p:sp>
            <p:nvSpPr>
              <p:cNvPr id="3" name="内容占位符 2">
                <a:extLst>
                  <a:ext uri="{FF2B5EF4-FFF2-40B4-BE49-F238E27FC236}">
                    <a16:creationId xmlns:a16="http://schemas.microsoft.com/office/drawing/2014/main" id="{9A5DBF2A-FAF3-4723-AB2F-880F172D1575}"/>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73429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C8470C-AFAF-4645-911E-89895E6D86D0}"/>
              </a:ext>
            </a:extLst>
          </p:cNvPr>
          <p:cNvSpPr>
            <a:spLocks noGrp="1"/>
          </p:cNvSpPr>
          <p:nvPr>
            <p:ph type="title"/>
          </p:nvPr>
        </p:nvSpPr>
        <p:spPr/>
        <p:txBody>
          <a:bodyPr/>
          <a:lstStyle/>
          <a:p>
            <a:r>
              <a:rPr lang="en-US" altLang="zh-CN" dirty="0"/>
              <a:t>Broken Device</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251F77E8-78C0-435F-AC7A-DAA5077860F6}"/>
                  </a:ext>
                </a:extLst>
              </p:cNvPr>
              <p:cNvSpPr>
                <a:spLocks noGrp="1"/>
              </p:cNvSpPr>
              <p:nvPr>
                <p:ph idx="1"/>
              </p:nvPr>
            </p:nvSpPr>
            <p:spPr/>
            <p:txBody>
              <a:bodyPr>
                <a:normAutofit/>
              </a:bodyPr>
              <a:lstStyle/>
              <a:p>
                <a:r>
                  <a:rPr lang="zh-CN" altLang="en-US" dirty="0"/>
                  <a:t>显然</a:t>
                </a:r>
                <a14:m>
                  <m:oMath xmlns:m="http://schemas.openxmlformats.org/officeDocument/2006/math">
                    <m:r>
                      <a:rPr lang="en-US" altLang="zh-CN" b="0" i="1" smtClean="0">
                        <a:latin typeface="Cambria Math" panose="02040503050406030204" pitchFamily="18" charset="0"/>
                      </a:rPr>
                      <m:t>𝑋</m:t>
                    </m:r>
                  </m:oMath>
                </a14:m>
                <a:r>
                  <a:rPr lang="zh-CN" altLang="en-US" dirty="0"/>
                  <a:t>可以被写成一个</a:t>
                </a:r>
                <a14:m>
                  <m:oMath xmlns:m="http://schemas.openxmlformats.org/officeDocument/2006/math">
                    <m:r>
                      <a:rPr lang="en-US" altLang="zh-CN" b="0" i="1" smtClean="0">
                        <a:latin typeface="Cambria Math" panose="02040503050406030204" pitchFamily="18" charset="0"/>
                      </a:rPr>
                      <m:t>60</m:t>
                    </m:r>
                  </m:oMath>
                </a14:m>
                <a:r>
                  <a:rPr lang="zh-CN" altLang="en-US" dirty="0"/>
                  <a:t>位</a:t>
                </a:r>
                <a14:m>
                  <m:oMath xmlns:m="http://schemas.openxmlformats.org/officeDocument/2006/math">
                    <m:r>
                      <a:rPr lang="en-US" altLang="zh-CN" b="0" i="1" dirty="0" smtClean="0">
                        <a:latin typeface="Cambria Math" panose="02040503050406030204" pitchFamily="18" charset="0"/>
                      </a:rPr>
                      <m:t>01</m:t>
                    </m:r>
                  </m:oMath>
                </a14:m>
                <a:r>
                  <a:rPr lang="zh-CN" altLang="en-US" dirty="0"/>
                  <a:t>串。</a:t>
                </a:r>
                <a:endParaRPr lang="en-US" altLang="zh-CN" dirty="0"/>
              </a:p>
              <a:p>
                <a:r>
                  <a:rPr lang="zh-CN" altLang="en-US" dirty="0"/>
                  <a:t>我们计算得到最多可以浪费</a:t>
                </a:r>
                <a14:m>
                  <m:oMath xmlns:m="http://schemas.openxmlformats.org/officeDocument/2006/math">
                    <m:r>
                      <a:rPr lang="en-US" altLang="zh-CN" b="0" i="1" smtClean="0">
                        <a:latin typeface="Cambria Math" panose="02040503050406030204" pitchFamily="18" charset="0"/>
                      </a:rPr>
                      <m:t>150−60−40=50</m:t>
                    </m:r>
                  </m:oMath>
                </a14:m>
                <a:r>
                  <a:rPr lang="zh-CN" altLang="en-US" dirty="0"/>
                  <a:t>位</a:t>
                </a:r>
                <a:endParaRPr lang="en-US" altLang="zh-CN" dirty="0"/>
              </a:p>
              <a:p>
                <a:r>
                  <a:rPr lang="zh-CN" altLang="en-US" dirty="0"/>
                  <a:t>那么我们考虑每</a:t>
                </a:r>
                <a14:m>
                  <m:oMath xmlns:m="http://schemas.openxmlformats.org/officeDocument/2006/math">
                    <m:r>
                      <a:rPr lang="en-US" altLang="zh-CN" b="0" i="1" smtClean="0">
                        <a:latin typeface="Cambria Math" panose="02040503050406030204" pitchFamily="18" charset="0"/>
                      </a:rPr>
                      <m:t>3</m:t>
                    </m:r>
                  </m:oMath>
                </a14:m>
                <a:r>
                  <a:rPr lang="zh-CN" altLang="en-US" dirty="0"/>
                  <a:t>位为一段，每一段最多浪费</a:t>
                </a:r>
                <a14:m>
                  <m:oMath xmlns:m="http://schemas.openxmlformats.org/officeDocument/2006/math">
                    <m:r>
                      <a:rPr lang="en-US" altLang="zh-CN" b="0" i="1" dirty="0" smtClean="0">
                        <a:latin typeface="Cambria Math" panose="02040503050406030204" pitchFamily="18" charset="0"/>
                      </a:rPr>
                      <m:t>1</m:t>
                    </m:r>
                  </m:oMath>
                </a14:m>
                <a:r>
                  <a:rPr lang="zh-CN" altLang="en-US" dirty="0"/>
                  <a:t>位，这样可以满足条件。</a:t>
                </a:r>
                <a:endParaRPr lang="en-US" altLang="zh-CN" dirty="0"/>
              </a:p>
              <a:p>
                <a:r>
                  <a:rPr lang="zh-CN" altLang="en-US" dirty="0"/>
                  <a:t>即如果这</a:t>
                </a:r>
                <a14:m>
                  <m:oMath xmlns:m="http://schemas.openxmlformats.org/officeDocument/2006/math">
                    <m:r>
                      <a:rPr lang="en-US" altLang="zh-CN" b="0" i="1" smtClean="0">
                        <a:latin typeface="Cambria Math" panose="02040503050406030204" pitchFamily="18" charset="0"/>
                      </a:rPr>
                      <m:t>3</m:t>
                    </m:r>
                  </m:oMath>
                </a14:m>
                <a:r>
                  <a:rPr lang="zh-CN" altLang="en-US" dirty="0"/>
                  <a:t>位只有</a:t>
                </a:r>
                <a14:m>
                  <m:oMath xmlns:m="http://schemas.openxmlformats.org/officeDocument/2006/math">
                    <m:r>
                      <a:rPr lang="en-US" altLang="zh-CN" b="0" i="1" dirty="0" smtClean="0">
                        <a:latin typeface="Cambria Math" panose="02040503050406030204" pitchFamily="18" charset="0"/>
                      </a:rPr>
                      <m:t>1</m:t>
                    </m:r>
                  </m:oMath>
                </a14:m>
                <a:r>
                  <a:rPr lang="zh-CN" altLang="en-US" dirty="0"/>
                  <a:t>位是损坏的，我们让它至少传递</a:t>
                </a:r>
                <a14:m>
                  <m:oMath xmlns:m="http://schemas.openxmlformats.org/officeDocument/2006/math">
                    <m:r>
                      <a:rPr lang="en-US" altLang="zh-CN" b="0" i="1" smtClean="0">
                        <a:latin typeface="Cambria Math" panose="02040503050406030204" pitchFamily="18" charset="0"/>
                      </a:rPr>
                      <m:t>1</m:t>
                    </m:r>
                  </m:oMath>
                </a14:m>
                <a:r>
                  <a:rPr lang="zh-CN" altLang="en-US" dirty="0"/>
                  <a:t>位的有效信息；</a:t>
                </a:r>
                <a:endParaRPr lang="en-US" altLang="zh-CN" dirty="0"/>
              </a:p>
              <a:p>
                <a:r>
                  <a:rPr lang="zh-CN" altLang="en-US" dirty="0"/>
                  <a:t>如果没有</a:t>
                </a:r>
                <a14:m>
                  <m:oMath xmlns:m="http://schemas.openxmlformats.org/officeDocument/2006/math">
                    <m:r>
                      <a:rPr lang="zh-CN" altLang="en-US" i="1" dirty="0">
                        <a:latin typeface="Cambria Math" panose="02040503050406030204" pitchFamily="18" charset="0"/>
                      </a:rPr>
                      <m:t>任何</m:t>
                    </m:r>
                  </m:oMath>
                </a14:m>
                <a:r>
                  <a:rPr lang="zh-CN" altLang="en-US" dirty="0"/>
                  <a:t>一位损坏，我们让它至少传递</a:t>
                </a:r>
                <a14:m>
                  <m:oMath xmlns:m="http://schemas.openxmlformats.org/officeDocument/2006/math">
                    <m:r>
                      <a:rPr lang="en-US" altLang="zh-CN" b="0" i="1" smtClean="0">
                        <a:latin typeface="Cambria Math" panose="02040503050406030204" pitchFamily="18" charset="0"/>
                      </a:rPr>
                      <m:t>2</m:t>
                    </m:r>
                  </m:oMath>
                </a14:m>
                <a:r>
                  <a:rPr lang="zh-CN" altLang="en-US" dirty="0"/>
                  <a:t>位的有效信息</a:t>
                </a:r>
                <a:endParaRPr lang="en-US" altLang="zh-CN" dirty="0"/>
              </a:p>
            </p:txBody>
          </p:sp>
        </mc:Choice>
        <mc:Fallback>
          <p:sp>
            <p:nvSpPr>
              <p:cNvPr id="3" name="内容占位符 2">
                <a:extLst>
                  <a:ext uri="{FF2B5EF4-FFF2-40B4-BE49-F238E27FC236}">
                    <a16:creationId xmlns:a16="http://schemas.microsoft.com/office/drawing/2014/main" id="{251F77E8-78C0-435F-AC7A-DAA5077860F6}"/>
                  </a:ext>
                </a:extLst>
              </p:cNvPr>
              <p:cNvSpPr>
                <a:spLocks noGrp="1" noRot="1" noChangeAspect="1" noMove="1" noResize="1" noEditPoints="1" noAdjustHandles="1" noChangeArrowheads="1" noChangeShapeType="1" noTextEdit="1"/>
              </p:cNvSpPr>
              <p:nvPr>
                <p:ph idx="1"/>
              </p:nvPr>
            </p:nvSpPr>
            <p:spPr>
              <a:blipFill>
                <a:blip r:embed="rId2"/>
                <a:stretch>
                  <a:fillRect l="-1043" t="-16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3907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F704B27-4EF0-40B3-A33A-EA9EB7AF0B0C}"/>
              </a:ext>
            </a:extLst>
          </p:cNvPr>
          <p:cNvSpPr>
            <a:spLocks noGrp="1"/>
          </p:cNvSpPr>
          <p:nvPr>
            <p:ph type="title"/>
          </p:nvPr>
        </p:nvSpPr>
        <p:spPr/>
        <p:txBody>
          <a:bodyPr/>
          <a:lstStyle/>
          <a:p>
            <a:r>
              <a:rPr lang="en-US" altLang="zh-CN" dirty="0"/>
              <a:t>Broken Device</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0F643AE2-7688-4398-8DA5-BA52F6F95F5C}"/>
                  </a:ext>
                </a:extLst>
              </p:cNvPr>
              <p:cNvSpPr>
                <a:spLocks noGrp="1"/>
              </p:cNvSpPr>
              <p:nvPr>
                <p:ph sz="half" idx="1"/>
              </p:nvPr>
            </p:nvSpPr>
            <p:spPr/>
            <p:txBody>
              <a:bodyPr/>
              <a:lstStyle/>
              <a:p>
                <a:r>
                  <a:rPr lang="zh-CN" altLang="en-US" dirty="0"/>
                  <a:t>一个可行的构造方案如下：</a:t>
                </a:r>
                <a:endParaRPr lang="en-US" altLang="zh-CN" dirty="0"/>
              </a:p>
              <a:p>
                <a:endParaRPr lang="en-US" altLang="zh-CN" dirty="0"/>
              </a:p>
              <a:p>
                <a14:m>
                  <m:oMath xmlns:m="http://schemas.openxmlformats.org/officeDocument/2006/math">
                    <m:r>
                      <a:rPr lang="en-US" altLang="zh-CN" i="1">
                        <a:latin typeface="Cambria Math" panose="02040503050406030204" pitchFamily="18" charset="0"/>
                      </a:rPr>
                      <m:t>001→1</m:t>
                    </m:r>
                  </m:oMath>
                </a14:m>
                <a:endParaRPr lang="en-US" altLang="zh-CN" dirty="0"/>
              </a:p>
              <a:p>
                <a14:m>
                  <m:oMath xmlns:m="http://schemas.openxmlformats.org/officeDocument/2006/math">
                    <m:r>
                      <a:rPr lang="en-US" altLang="zh-CN" i="1">
                        <a:latin typeface="Cambria Math" panose="02040503050406030204" pitchFamily="18" charset="0"/>
                      </a:rPr>
                      <m:t>010→00</m:t>
                    </m:r>
                  </m:oMath>
                </a14:m>
                <a:endParaRPr lang="en-US" altLang="zh-CN" dirty="0"/>
              </a:p>
              <a:p>
                <a14:m>
                  <m:oMath xmlns:m="http://schemas.openxmlformats.org/officeDocument/2006/math">
                    <m:r>
                      <a:rPr lang="en-US" altLang="zh-CN" i="1">
                        <a:latin typeface="Cambria Math" panose="02040503050406030204" pitchFamily="18" charset="0"/>
                      </a:rPr>
                      <m:t>011→01</m:t>
                    </m:r>
                  </m:oMath>
                </a14:m>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0F643AE2-7688-4398-8DA5-BA52F6F95F5C}"/>
                  </a:ext>
                </a:extLst>
              </p:cNvPr>
              <p:cNvSpPr>
                <a:spLocks noGrp="1" noRot="1" noChangeAspect="1" noMove="1" noResize="1" noEditPoints="1" noAdjustHandles="1" noChangeArrowheads="1" noChangeShapeType="1" noTextEdit="1"/>
              </p:cNvSpPr>
              <p:nvPr>
                <p:ph sz="half" idx="1"/>
              </p:nvPr>
            </p:nvSpPr>
            <p:spPr>
              <a:blipFill>
                <a:blip r:embed="rId2"/>
                <a:stretch>
                  <a:fillRect l="-2118" t="-2521"/>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内容占位符 3">
                <a:extLst>
                  <a:ext uri="{FF2B5EF4-FFF2-40B4-BE49-F238E27FC236}">
                    <a16:creationId xmlns:a16="http://schemas.microsoft.com/office/drawing/2014/main" id="{04E5FB0F-56D0-4282-8D50-2FDB03C912E8}"/>
                  </a:ext>
                </a:extLst>
              </p:cNvPr>
              <p:cNvSpPr>
                <a:spLocks noGrp="1"/>
              </p:cNvSpPr>
              <p:nvPr>
                <p:ph sz="half" idx="2"/>
              </p:nvPr>
            </p:nvSpPr>
            <p:spPr/>
            <p:txBody>
              <a:bodyPr/>
              <a:lstStyle/>
              <a:p>
                <a:endParaRPr lang="en-US" altLang="zh-CN" dirty="0"/>
              </a:p>
              <a:p>
                <a:endParaRPr lang="en-US" altLang="zh-CN" dirty="0"/>
              </a:p>
              <a:p>
                <a14:m>
                  <m:oMath xmlns:m="http://schemas.openxmlformats.org/officeDocument/2006/math">
                    <m:r>
                      <a:rPr lang="en-US" altLang="zh-CN" i="1">
                        <a:latin typeface="Cambria Math" panose="02040503050406030204" pitchFamily="18" charset="0"/>
                      </a:rPr>
                      <m:t>100→0</m:t>
                    </m:r>
                  </m:oMath>
                </a14:m>
                <a:endParaRPr lang="en-US" altLang="zh-CN" dirty="0"/>
              </a:p>
              <a:p>
                <a14:m>
                  <m:oMath xmlns:m="http://schemas.openxmlformats.org/officeDocument/2006/math">
                    <m:r>
                      <a:rPr lang="en-US" altLang="zh-CN" i="1">
                        <a:latin typeface="Cambria Math" panose="02040503050406030204" pitchFamily="18" charset="0"/>
                      </a:rPr>
                      <m:t>101→1</m:t>
                    </m:r>
                    <m:r>
                      <a:rPr lang="en-US" altLang="zh-CN" b="0" i="1" smtClean="0">
                        <a:latin typeface="Cambria Math" panose="02040503050406030204" pitchFamily="18" charset="0"/>
                      </a:rPr>
                      <m:t>0</m:t>
                    </m:r>
                  </m:oMath>
                </a14:m>
                <a:endParaRPr lang="en-US" altLang="zh-CN" dirty="0"/>
              </a:p>
              <a:p>
                <a14:m>
                  <m:oMath xmlns:m="http://schemas.openxmlformats.org/officeDocument/2006/math">
                    <m:r>
                      <a:rPr lang="en-US" altLang="zh-CN" i="1">
                        <a:latin typeface="Cambria Math" panose="02040503050406030204" pitchFamily="18" charset="0"/>
                      </a:rPr>
                      <m:t>110→1</m:t>
                    </m:r>
                  </m:oMath>
                </a14:m>
                <a:endParaRPr lang="en-US" altLang="zh-CN" dirty="0"/>
              </a:p>
              <a:p>
                <a14:m>
                  <m:oMath xmlns:m="http://schemas.openxmlformats.org/officeDocument/2006/math">
                    <m:r>
                      <a:rPr lang="en-US" altLang="zh-CN" i="1">
                        <a:latin typeface="Cambria Math" panose="02040503050406030204" pitchFamily="18" charset="0"/>
                      </a:rPr>
                      <m:t>111→11</m:t>
                    </m:r>
                  </m:oMath>
                </a14:m>
                <a:endParaRPr lang="en-US" altLang="zh-CN" dirty="0"/>
              </a:p>
              <a:p>
                <a:endParaRPr lang="zh-CN" altLang="en-US" dirty="0"/>
              </a:p>
            </p:txBody>
          </p:sp>
        </mc:Choice>
        <mc:Fallback xmlns="">
          <p:sp>
            <p:nvSpPr>
              <p:cNvPr id="4" name="内容占位符 3">
                <a:extLst>
                  <a:ext uri="{FF2B5EF4-FFF2-40B4-BE49-F238E27FC236}">
                    <a16:creationId xmlns:a16="http://schemas.microsoft.com/office/drawing/2014/main" id="{04E5FB0F-56D0-4282-8D50-2FDB03C912E8}"/>
                  </a:ext>
                </a:extLst>
              </p:cNvPr>
              <p:cNvSpPr>
                <a:spLocks noGrp="1" noRot="1" noChangeAspect="1" noMove="1" noResize="1" noEditPoints="1" noAdjustHandles="1" noChangeArrowheads="1" noChangeShapeType="1" noTextEdit="1"/>
              </p:cNvSpPr>
              <p:nvPr>
                <p:ph sz="half" idx="2"/>
              </p:nvPr>
            </p:nvSpPr>
            <p:spPr>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761020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47F2FE-07A1-4DF9-B64B-D433F33E619D}"/>
              </a:ext>
            </a:extLst>
          </p:cNvPr>
          <p:cNvSpPr>
            <a:spLocks noGrp="1"/>
          </p:cNvSpPr>
          <p:nvPr>
            <p:ph type="title"/>
          </p:nvPr>
        </p:nvSpPr>
        <p:spPr/>
        <p:txBody>
          <a:bodyPr/>
          <a:lstStyle/>
          <a:p>
            <a:r>
              <a:rPr lang="en-US" altLang="zh-CN" dirty="0"/>
              <a:t>Railway Trip</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4943510-3D21-4446-BF22-CDC90491BC7A}"/>
                  </a:ext>
                </a:extLst>
              </p:cNvPr>
              <p:cNvSpPr>
                <a:spLocks noGrp="1"/>
              </p:cNvSpPr>
              <p:nvPr>
                <p:ph idx="1"/>
              </p:nvPr>
            </p:nvSpPr>
            <p:spPr/>
            <p:txBody>
              <a:bodyPr>
                <a:normAutofit fontScale="92500"/>
              </a:bodyPr>
              <a:lstStyle/>
              <a:p>
                <a:r>
                  <a:rPr lang="zh-CN" altLang="en-US" dirty="0"/>
                  <a:t>有</a:t>
                </a:r>
                <a14:m>
                  <m:oMath xmlns:m="http://schemas.openxmlformats.org/officeDocument/2006/math">
                    <m:r>
                      <a:rPr lang="en-US" altLang="zh-CN" b="0" i="1" smtClean="0">
                        <a:latin typeface="Cambria Math" panose="02040503050406030204" pitchFamily="18" charset="0"/>
                      </a:rPr>
                      <m:t>𝑁</m:t>
                    </m:r>
                  </m:oMath>
                </a14:m>
                <a:r>
                  <a:rPr lang="zh-CN" altLang="en-US" dirty="0"/>
                  <a:t>个火车站和</a:t>
                </a:r>
                <a14:m>
                  <m:oMath xmlns:m="http://schemas.openxmlformats.org/officeDocument/2006/math">
                    <m:r>
                      <a:rPr lang="en-US" altLang="zh-CN" b="0" i="1" smtClean="0">
                        <a:latin typeface="Cambria Math" panose="02040503050406030204" pitchFamily="18" charset="0"/>
                      </a:rPr>
                      <m:t>𝐾</m:t>
                    </m:r>
                  </m:oMath>
                </a14:m>
                <a:r>
                  <a:rPr lang="zh-CN" altLang="en-US" dirty="0"/>
                  <a:t>种火车，每个火车站都有一个等级</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𝐾</m:t>
                    </m:r>
                    <m:r>
                      <a:rPr lang="en-US" altLang="zh-CN" b="0" i="1" smtClean="0">
                        <a:latin typeface="Cambria Math" panose="02040503050406030204" pitchFamily="18" charset="0"/>
                      </a:rPr>
                      <m:t>)</m:t>
                    </m:r>
                    <m:r>
                      <a:rPr lang="zh-CN" altLang="en-US" i="1">
                        <a:latin typeface="Cambria Math" panose="02040503050406030204" pitchFamily="18" charset="0"/>
                      </a:rPr>
                      <m:t>。</m:t>
                    </m:r>
                  </m:oMath>
                </a14:m>
                <a:r>
                  <a:rPr lang="zh-CN" altLang="en-US" dirty="0"/>
                  <a:t>第</a:t>
                </a:r>
                <a14:m>
                  <m:oMath xmlns:m="http://schemas.openxmlformats.org/officeDocument/2006/math">
                    <m:r>
                      <a:rPr lang="en-US" altLang="zh-CN" b="0" i="1" dirty="0" smtClean="0">
                        <a:latin typeface="Cambria Math" panose="02040503050406030204" pitchFamily="18" charset="0"/>
                      </a:rPr>
                      <m:t>𝑗</m:t>
                    </m:r>
                  </m:oMath>
                </a14:m>
                <a:r>
                  <a:rPr lang="zh-CN" altLang="en-US" dirty="0"/>
                  <a:t>种火车只会在</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𝑗</m:t>
                    </m:r>
                  </m:oMath>
                </a14:m>
                <a:r>
                  <a:rPr lang="zh-CN" altLang="en-US" dirty="0"/>
                  <a:t>的车站停车。每一种火车都会在铁道上不断地来回行驶。火车行驶的时间忽略不计。满足</a:t>
                </a:r>
                <a:r>
                  <a:rPr lang="en-US" altLang="zh-CN" dirty="0"/>
                  <a:t> </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𝐿</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𝐿</m:t>
                        </m:r>
                      </m:e>
                      <m:sub>
                        <m:r>
                          <a:rPr lang="en-US" altLang="zh-CN" i="1">
                            <a:latin typeface="Cambria Math" panose="02040503050406030204" pitchFamily="18" charset="0"/>
                          </a:rPr>
                          <m:t>𝑁</m:t>
                        </m:r>
                      </m:sub>
                    </m:sSub>
                    <m:r>
                      <a:rPr lang="en-US" altLang="zh-CN" i="1">
                        <a:latin typeface="Cambria Math" panose="02040503050406030204" pitchFamily="18" charset="0"/>
                      </a:rPr>
                      <m:t>=</m:t>
                    </m:r>
                    <m:r>
                      <a:rPr lang="en-US" altLang="zh-CN" i="1">
                        <a:latin typeface="Cambria Math" panose="02040503050406030204" pitchFamily="18" charset="0"/>
                      </a:rPr>
                      <m:t>𝐾</m:t>
                    </m:r>
                    <m:r>
                      <a:rPr lang="en-US" altLang="zh-CN" i="1">
                        <a:latin typeface="Cambria Math" panose="02040503050406030204" pitchFamily="18" charset="0"/>
                      </a:rPr>
                      <m:t> </m:t>
                    </m:r>
                  </m:oMath>
                </a14:m>
                <a:endParaRPr lang="en-US" altLang="zh-CN" dirty="0"/>
              </a:p>
              <a:p>
                <a:r>
                  <a:rPr lang="zh-CN" altLang="en-US" dirty="0"/>
                  <a:t>有</a:t>
                </a:r>
                <a14:m>
                  <m:oMath xmlns:m="http://schemas.openxmlformats.org/officeDocument/2006/math">
                    <m:r>
                      <a:rPr lang="en-US" altLang="zh-CN" b="0" i="1" smtClean="0">
                        <a:latin typeface="Cambria Math" panose="02040503050406030204" pitchFamily="18" charset="0"/>
                      </a:rPr>
                      <m:t>𝑄</m:t>
                    </m:r>
                  </m:oMath>
                </a14:m>
                <a:r>
                  <a:rPr lang="zh-CN" altLang="en-US" dirty="0"/>
                  <a:t>次询问，每次给出起点和终点，问从起点前往终点，火车最少停多少次（中途经停也算火车停下）</a:t>
                </a:r>
                <a:endParaRPr lang="en-US" altLang="zh-CN" dirty="0"/>
              </a:p>
              <a:p>
                <a:r>
                  <a:rPr lang="zh-CN" altLang="en-US" dirty="0"/>
                  <a:t>当你位于车站时，你可以选择任意一个方向，并选择任意会在这个车站停车的火车。在某个车站下车并换乘另一趟火车只记作一次停下</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𝑄</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10</m:t>
                        </m:r>
                      </m:e>
                      <m:sup>
                        <m:r>
                          <a:rPr lang="en-US" altLang="zh-CN" b="0" i="1" smtClean="0">
                            <a:latin typeface="Cambria Math" panose="02040503050406030204" pitchFamily="18" charset="0"/>
                          </a:rPr>
                          <m:t>5</m:t>
                        </m:r>
                      </m:sup>
                    </m:sSup>
                  </m:oMath>
                </a14:m>
                <a:endParaRPr lang="en-US" altLang="zh-CN" dirty="0"/>
              </a:p>
            </p:txBody>
          </p:sp>
        </mc:Choice>
        <mc:Fallback xmlns="">
          <p:sp>
            <p:nvSpPr>
              <p:cNvPr id="3" name="内容占位符 2">
                <a:extLst>
                  <a:ext uri="{FF2B5EF4-FFF2-40B4-BE49-F238E27FC236}">
                    <a16:creationId xmlns:a16="http://schemas.microsoft.com/office/drawing/2014/main" id="{14943510-3D21-4446-BF22-CDC90491BC7A}"/>
                  </a:ext>
                </a:extLst>
              </p:cNvPr>
              <p:cNvSpPr>
                <a:spLocks noGrp="1" noRot="1" noChangeAspect="1" noMove="1" noResize="1" noEditPoints="1" noAdjustHandles="1" noChangeArrowheads="1" noChangeShapeType="1" noTextEdit="1"/>
              </p:cNvSpPr>
              <p:nvPr>
                <p:ph idx="1"/>
              </p:nvPr>
            </p:nvSpPr>
            <p:spPr>
              <a:blipFill>
                <a:blip r:embed="rId2"/>
                <a:stretch>
                  <a:fillRect l="-928" t="-1120" r="-5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884945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EDC70C-0CAF-4960-A86F-D9ECEED7B585}"/>
              </a:ext>
            </a:extLst>
          </p:cNvPr>
          <p:cNvSpPr>
            <a:spLocks noGrp="1"/>
          </p:cNvSpPr>
          <p:nvPr>
            <p:ph type="title"/>
          </p:nvPr>
        </p:nvSpPr>
        <p:spPr/>
        <p:txBody>
          <a:bodyPr/>
          <a:lstStyle/>
          <a:p>
            <a:r>
              <a:rPr lang="en-US" altLang="zh-CN" dirty="0"/>
              <a:t>Railway Trip</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09E7119-56F2-45AB-893D-B89B6F68191A}"/>
                  </a:ext>
                </a:extLst>
              </p:cNvPr>
              <p:cNvSpPr>
                <a:spLocks noGrp="1"/>
              </p:cNvSpPr>
              <p:nvPr>
                <p:ph idx="1"/>
              </p:nvPr>
            </p:nvSpPr>
            <p:spPr/>
            <p:txBody>
              <a:bodyPr>
                <a:normAutofit/>
              </a:bodyPr>
              <a:lstStyle/>
              <a:p>
                <a:r>
                  <a:rPr lang="zh-CN" altLang="en-US" dirty="0"/>
                  <a:t>问题可以转化为：</a:t>
                </a:r>
                <a:endParaRPr lang="en-US" altLang="zh-CN" dirty="0"/>
              </a:p>
              <a:p>
                <a:r>
                  <a:rPr lang="zh-CN" altLang="en-US" dirty="0"/>
                  <a:t>若点对</a:t>
                </a:r>
                <a14:m>
                  <m:oMath xmlns:m="http://schemas.openxmlformats.org/officeDocument/2006/math">
                    <m:r>
                      <a:rPr lang="en-US" altLang="zh-CN" b="0" i="1" dirty="0" smtClean="0">
                        <a:latin typeface="Cambria Math" panose="02040503050406030204" pitchFamily="18" charset="0"/>
                      </a:rPr>
                      <m:t>𝑥</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𝑦</m:t>
                    </m:r>
                    <m:r>
                      <a:rPr lang="en-US" altLang="zh-CN" b="0" i="1" dirty="0" smtClean="0">
                        <a:latin typeface="Cambria Math" panose="02040503050406030204" pitchFamily="18" charset="0"/>
                      </a:rPr>
                      <m:t> </m:t>
                    </m:r>
                  </m:oMath>
                </a14:m>
                <a:r>
                  <a:rPr lang="zh-CN" altLang="en-US" dirty="0"/>
                  <a:t>满足 </a:t>
                </a:r>
                <a14:m>
                  <m:oMath xmlns:m="http://schemas.openxmlformats.org/officeDocument/2006/math">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𝐿</m:t>
                        </m:r>
                      </m:e>
                      <m:sub>
                        <m:r>
                          <a:rPr lang="en-US" altLang="zh-CN" i="1" dirty="0">
                            <a:latin typeface="Cambria Math" panose="02040503050406030204" pitchFamily="18" charset="0"/>
                          </a:rPr>
                          <m:t>𝑥</m:t>
                        </m:r>
                      </m:sub>
                    </m:sSub>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𝐿</m:t>
                        </m:r>
                      </m:e>
                      <m:sub>
                        <m:r>
                          <a:rPr lang="en-US" altLang="zh-CN" b="0" i="1" dirty="0" smtClean="0">
                            <a:latin typeface="Cambria Math" panose="02040503050406030204" pitchFamily="18" charset="0"/>
                          </a:rPr>
                          <m:t>𝑦</m:t>
                        </m:r>
                      </m:sub>
                    </m:sSub>
                  </m:oMath>
                </a14:m>
                <a:r>
                  <a:rPr lang="zh-CN" altLang="en-US" dirty="0"/>
                  <a:t>且</a:t>
                </a:r>
                <a14:m>
                  <m:oMath xmlns:m="http://schemas.openxmlformats.org/officeDocument/2006/math">
                    <m:r>
                      <a:rPr lang="en-US" altLang="zh-CN" b="0" i="1" dirty="0" smtClean="0">
                        <a:latin typeface="Cambria Math" panose="02040503050406030204" pitchFamily="18" charset="0"/>
                      </a:rPr>
                      <m:t>𝑥</m:t>
                    </m:r>
                  </m:oMath>
                </a14:m>
                <a:r>
                  <a:rPr lang="zh-CN" altLang="en-US" dirty="0"/>
                  <a:t>和</a:t>
                </a:r>
                <a14:m>
                  <m:oMath xmlns:m="http://schemas.openxmlformats.org/officeDocument/2006/math">
                    <m:r>
                      <a:rPr lang="en-US" altLang="zh-CN" b="0" i="1" dirty="0" smtClean="0">
                        <a:latin typeface="Cambria Math" panose="02040503050406030204" pitchFamily="18" charset="0"/>
                      </a:rPr>
                      <m:t>𝑦</m:t>
                    </m:r>
                  </m:oMath>
                </a14:m>
                <a:r>
                  <a:rPr lang="zh-CN" altLang="en-US" dirty="0"/>
                  <a:t>之间不存在</a:t>
                </a:r>
                <a14:m>
                  <m:oMath xmlns:m="http://schemas.openxmlformats.org/officeDocument/2006/math">
                    <m:r>
                      <a:rPr lang="en-US" altLang="zh-CN" b="0" i="1" smtClean="0">
                        <a:latin typeface="Cambria Math" panose="02040503050406030204" pitchFamily="18" charset="0"/>
                      </a:rPr>
                      <m:t>𝑘</m:t>
                    </m:r>
                  </m:oMath>
                </a14:m>
                <a:r>
                  <a:rPr lang="zh-CN" altLang="en-US" dirty="0"/>
                  <a:t>使得</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𝐿</m:t>
                        </m:r>
                      </m:e>
                      <m:sub>
                        <m:r>
                          <a:rPr lang="en-US" altLang="zh-CN" b="0" i="1" dirty="0" smtClean="0">
                            <a:latin typeface="Cambria Math" panose="02040503050406030204" pitchFamily="18" charset="0"/>
                          </a:rPr>
                          <m:t>𝑘</m:t>
                        </m:r>
                      </m:sub>
                    </m:sSub>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𝐿</m:t>
                        </m:r>
                      </m:e>
                      <m:sub>
                        <m:r>
                          <a:rPr lang="en-US" altLang="zh-CN" b="0" i="1" dirty="0" smtClean="0">
                            <a:latin typeface="Cambria Math" panose="02040503050406030204" pitchFamily="18" charset="0"/>
                          </a:rPr>
                          <m:t>𝑥</m:t>
                        </m:r>
                      </m:sub>
                    </m:sSub>
                    <m:r>
                      <a:rPr lang="zh-CN" altLang="en-US" i="1" dirty="0">
                        <a:latin typeface="Cambria Math" panose="02040503050406030204" pitchFamily="18" charset="0"/>
                      </a:rPr>
                      <m:t>，</m:t>
                    </m:r>
                  </m:oMath>
                </a14:m>
                <a:r>
                  <a:rPr lang="zh-CN" altLang="en-US" dirty="0"/>
                  <a:t>那么这两个点之间有一条无向边</a:t>
                </a:r>
                <a:endParaRPr lang="en-US" altLang="zh-CN" dirty="0"/>
              </a:p>
              <a:p>
                <a:r>
                  <a:rPr lang="zh-CN" altLang="en-US" dirty="0"/>
                  <a:t>多次询问两点间最短路</a:t>
                </a:r>
                <a:endParaRPr lang="en-US" altLang="zh-CN" dirty="0"/>
              </a:p>
              <a:p>
                <a:endParaRPr lang="en-US" altLang="zh-CN" dirty="0"/>
              </a:p>
              <a:p>
                <a:r>
                  <a:rPr lang="zh-CN" altLang="en-US" dirty="0"/>
                  <a:t>首先我们可以要求只能从点权较小的走向点权较大（可以相同）的，然后我们同时从</a:t>
                </a:r>
                <a14:m>
                  <m:oMath xmlns:m="http://schemas.openxmlformats.org/officeDocument/2006/math">
                    <m:r>
                      <a:rPr lang="en-US" altLang="zh-CN" b="0" i="1" smtClean="0">
                        <a:latin typeface="Cambria Math" panose="02040503050406030204" pitchFamily="18" charset="0"/>
                      </a:rPr>
                      <m:t>𝑆</m:t>
                    </m:r>
                    <m:r>
                      <a:rPr lang="en-US" altLang="zh-CN" b="0" i="1" smtClean="0">
                        <a:latin typeface="Cambria Math" panose="02040503050406030204" pitchFamily="18" charset="0"/>
                      </a:rPr>
                      <m:t>,</m:t>
                    </m:r>
                    <m:r>
                      <a:rPr lang="en-US" altLang="zh-CN" b="0" i="1" smtClean="0">
                        <a:latin typeface="Cambria Math" panose="02040503050406030204" pitchFamily="18" charset="0"/>
                      </a:rPr>
                      <m:t>𝑇</m:t>
                    </m:r>
                  </m:oMath>
                </a14:m>
                <a:r>
                  <a:rPr lang="zh-CN" altLang="en-US" dirty="0"/>
                  <a:t>出发，问走到同一个点至少需要几步</a:t>
                </a:r>
              </a:p>
            </p:txBody>
          </p:sp>
        </mc:Choice>
        <mc:Fallback xmlns="">
          <p:sp>
            <p:nvSpPr>
              <p:cNvPr id="3" name="内容占位符 2">
                <a:extLst>
                  <a:ext uri="{FF2B5EF4-FFF2-40B4-BE49-F238E27FC236}">
                    <a16:creationId xmlns:a16="http://schemas.microsoft.com/office/drawing/2014/main" id="{709E7119-56F2-45AB-893D-B89B6F68191A}"/>
                  </a:ext>
                </a:extLst>
              </p:cNvPr>
              <p:cNvSpPr>
                <a:spLocks noGrp="1" noRot="1" noChangeAspect="1" noMove="1" noResize="1" noEditPoints="1" noAdjustHandles="1" noChangeArrowheads="1" noChangeShapeType="1" noTextEdit="1"/>
              </p:cNvSpPr>
              <p:nvPr>
                <p:ph idx="1"/>
              </p:nvPr>
            </p:nvSpPr>
            <p:spPr>
              <a:blipFill>
                <a:blip r:embed="rId2"/>
                <a:stretch>
                  <a:fillRect l="-1043" t="-15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775214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539782-5072-454D-A2F8-6D91B974ECE7}"/>
              </a:ext>
            </a:extLst>
          </p:cNvPr>
          <p:cNvSpPr>
            <a:spLocks noGrp="1"/>
          </p:cNvSpPr>
          <p:nvPr>
            <p:ph type="title"/>
          </p:nvPr>
        </p:nvSpPr>
        <p:spPr/>
        <p:txBody>
          <a:bodyPr/>
          <a:lstStyle/>
          <a:p>
            <a:r>
              <a:rPr lang="en-US" altLang="zh-CN" dirty="0"/>
              <a:t>Railway Trip</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D5C8DCE-839D-4DAE-B3C8-FF4BA3F80A0E}"/>
                  </a:ext>
                </a:extLst>
              </p:cNvPr>
              <p:cNvSpPr>
                <a:spLocks noGrp="1"/>
              </p:cNvSpPr>
              <p:nvPr>
                <p:ph idx="1"/>
              </p:nvPr>
            </p:nvSpPr>
            <p:spPr/>
            <p:txBody>
              <a:bodyPr>
                <a:normAutofit/>
              </a:bodyPr>
              <a:lstStyle/>
              <a:p>
                <a:r>
                  <a:rPr lang="zh-CN" altLang="en-US" dirty="0"/>
                  <a:t>定义</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oMath>
                </a14:m>
                <a:r>
                  <a:rPr lang="zh-CN" altLang="en-US" dirty="0"/>
                  <a:t>表示从</a:t>
                </a:r>
                <a14:m>
                  <m:oMath xmlns:m="http://schemas.openxmlformats.org/officeDocument/2006/math">
                    <m:r>
                      <a:rPr lang="en-US" altLang="zh-CN" b="0" i="1" smtClean="0">
                        <a:latin typeface="Cambria Math" panose="02040503050406030204" pitchFamily="18" charset="0"/>
                      </a:rPr>
                      <m:t>𝑖</m:t>
                    </m:r>
                  </m:oMath>
                </a14:m>
                <a:r>
                  <a:rPr lang="zh-CN" altLang="en-US" dirty="0"/>
                  <a:t>出发走</a:t>
                </a:r>
                <a14:m>
                  <m:oMath xmlns:m="http://schemas.openxmlformats.org/officeDocument/2006/math">
                    <m:r>
                      <a:rPr lang="en-US" altLang="zh-CN" b="0" i="1" smtClean="0">
                        <a:latin typeface="Cambria Math" panose="02040503050406030204" pitchFamily="18" charset="0"/>
                      </a:rPr>
                      <m:t>𝑗</m:t>
                    </m:r>
                  </m:oMath>
                </a14:m>
                <a:r>
                  <a:rPr lang="zh-CN" altLang="en-US" dirty="0"/>
                  <a:t>步，最左和最右分别能走到哪里。</a:t>
                </a:r>
                <a:endParaRPr lang="en-US" altLang="zh-CN" dirty="0"/>
              </a:p>
              <a:p>
                <a:r>
                  <a:rPr lang="zh-CN" altLang="en-US" dirty="0"/>
                  <a:t>容易发现</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r>
                          <a:rPr lang="en-US" altLang="zh-CN" b="0" i="1" smtClean="0">
                            <a:latin typeface="Cambria Math" panose="02040503050406030204" pitchFamily="18" charset="0"/>
                          </a:rPr>
                          <m:t>+1</m:t>
                        </m:r>
                      </m:sub>
                    </m:sSub>
                    <m:r>
                      <a:rPr lang="zh-CN" altLang="en-US" i="1">
                        <a:latin typeface="Cambria Math" panose="02040503050406030204" pitchFamily="18" charset="0"/>
                      </a:rPr>
                      <m:t>只</m:t>
                    </m:r>
                  </m:oMath>
                </a14:m>
                <a:r>
                  <a:rPr lang="zh-CN" altLang="en-US" dirty="0"/>
                  <a:t>和</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𝐿</m:t>
                        </m:r>
                      </m:e>
                      <m:sub>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i="1">
                            <a:latin typeface="Cambria Math" panose="02040503050406030204" pitchFamily="18" charset="0"/>
                          </a:rPr>
                          <m:t>𝑗</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i="1">
                            <a:latin typeface="Cambria Math" panose="02040503050406030204" pitchFamily="18" charset="0"/>
                          </a:rPr>
                          <m:t>𝑗</m:t>
                        </m:r>
                      </m:sub>
                    </m:sSub>
                  </m:oMath>
                </a14:m>
                <a:r>
                  <a:rPr lang="zh-CN" altLang="en-US" dirty="0"/>
                  <a:t>有关</a:t>
                </a:r>
                <a:endParaRPr lang="en-US" altLang="zh-CN" dirty="0"/>
              </a:p>
              <a:p>
                <a:endParaRPr lang="en-US" altLang="zh-CN" dirty="0"/>
              </a:p>
              <a:p>
                <a:r>
                  <a:rPr lang="zh-CN" altLang="en-US" dirty="0"/>
                  <a:t>不妨假设</a:t>
                </a:r>
                <a14:m>
                  <m:oMath xmlns:m="http://schemas.openxmlformats.org/officeDocument/2006/math">
                    <m:r>
                      <a:rPr lang="en-US" altLang="zh-CN" b="0" i="1" smtClean="0">
                        <a:latin typeface="Cambria Math" panose="02040503050406030204" pitchFamily="18" charset="0"/>
                      </a:rPr>
                      <m:t>𝑆</m:t>
                    </m:r>
                    <m:r>
                      <a:rPr lang="en-US" altLang="zh-CN" b="0" i="1" smtClean="0">
                        <a:latin typeface="Cambria Math" panose="02040503050406030204" pitchFamily="18" charset="0"/>
                      </a:rPr>
                      <m:t>&lt;</m:t>
                    </m:r>
                    <m:r>
                      <a:rPr lang="en-US" altLang="zh-CN" b="0" i="1" smtClean="0">
                        <a:latin typeface="Cambria Math" panose="02040503050406030204" pitchFamily="18" charset="0"/>
                      </a:rPr>
                      <m:t>𝑇</m:t>
                    </m:r>
                  </m:oMath>
                </a14:m>
                <a:r>
                  <a:rPr lang="zh-CN" altLang="en-US" dirty="0"/>
                  <a:t>，那么我们先从</a:t>
                </a:r>
                <a14:m>
                  <m:oMath xmlns:m="http://schemas.openxmlformats.org/officeDocument/2006/math">
                    <m:r>
                      <a:rPr lang="en-US" altLang="zh-CN" b="0" i="1" smtClean="0">
                        <a:latin typeface="Cambria Math" panose="02040503050406030204" pitchFamily="18" charset="0"/>
                      </a:rPr>
                      <m:t>𝑆</m:t>
                    </m:r>
                  </m:oMath>
                </a14:m>
                <a:r>
                  <a:rPr lang="zh-CN" altLang="en-US" dirty="0"/>
                  <a:t>出发，走</a:t>
                </a:r>
                <a14:m>
                  <m:oMath xmlns:m="http://schemas.openxmlformats.org/officeDocument/2006/math">
                    <m:r>
                      <a:rPr lang="en-US" altLang="zh-CN" b="0" i="1" smtClean="0">
                        <a:latin typeface="Cambria Math" panose="02040503050406030204" pitchFamily="18" charset="0"/>
                      </a:rPr>
                      <m:t>𝑘</m:t>
                    </m:r>
                  </m:oMath>
                </a14:m>
                <a:r>
                  <a:rPr lang="zh-CN" altLang="en-US" dirty="0"/>
                  <a:t>步使得</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&lt;</m:t>
                    </m:r>
                    <m:r>
                      <a:rPr lang="en-US" altLang="zh-CN" b="0" i="1" smtClean="0">
                        <a:latin typeface="Cambria Math" panose="02040503050406030204" pitchFamily="18" charset="0"/>
                      </a:rPr>
                      <m:t>𝑆</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+1</m:t>
                        </m:r>
                      </m:sub>
                    </m:sSub>
                    <m:r>
                      <a:rPr lang="zh-CN" altLang="en-US" i="1">
                        <a:latin typeface="Cambria Math" panose="02040503050406030204" pitchFamily="18" charset="0"/>
                      </a:rPr>
                      <m:t>，</m:t>
                    </m:r>
                  </m:oMath>
                </a14:m>
                <a:r>
                  <a:rPr lang="zh-CN" altLang="en-US" dirty="0"/>
                  <a:t>然后再从</a:t>
                </a:r>
                <a14:m>
                  <m:oMath xmlns:m="http://schemas.openxmlformats.org/officeDocument/2006/math">
                    <m:r>
                      <a:rPr lang="en-US" altLang="zh-CN" b="0" i="1" smtClean="0">
                        <a:latin typeface="Cambria Math" panose="02040503050406030204" pitchFamily="18" charset="0"/>
                      </a:rPr>
                      <m:t>𝑇</m:t>
                    </m:r>
                  </m:oMath>
                </a14:m>
                <a:r>
                  <a:rPr lang="zh-CN" altLang="en-US" dirty="0"/>
                  <a:t>走最少的步数到达</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sub>
                    </m:sSub>
                  </m:oMath>
                </a14:m>
                <a:endParaRPr lang="en-US" altLang="zh-CN" dirty="0"/>
              </a:p>
              <a:p>
                <a:r>
                  <a:rPr lang="zh-CN" altLang="en-US" dirty="0"/>
                  <a:t>用倍增加速这一过程</a:t>
                </a:r>
                <a:endParaRPr lang="en-US" altLang="zh-CN" dirty="0"/>
              </a:p>
              <a:p>
                <a:r>
                  <a:rPr lang="zh-CN" altLang="en-US" dirty="0"/>
                  <a:t>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𝑄</m:t>
                        </m:r>
                      </m:e>
                    </m:d>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CD5C8DCE-839D-4DAE-B3C8-FF4BA3F80A0E}"/>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485039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E96B61-18C6-4338-B0BB-E13271097DBF}"/>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F1DFBE49-44B4-4E20-92C0-4178D53E484A}"/>
                  </a:ext>
                </a:extLst>
              </p:cNvPr>
              <p:cNvSpPr>
                <a:spLocks noGrp="1"/>
              </p:cNvSpPr>
              <p:nvPr>
                <p:ph idx="1"/>
              </p:nvPr>
            </p:nvSpPr>
            <p:spPr>
              <a:xfrm>
                <a:off x="838200" y="1825624"/>
                <a:ext cx="10515600" cy="4486275"/>
              </a:xfrm>
            </p:spPr>
            <p:txBody>
              <a:bodyPr>
                <a:normAutofit/>
              </a:bodyPr>
              <a:lstStyle/>
              <a:p>
                <a:r>
                  <a:rPr lang="zh-CN" altLang="en-US" dirty="0"/>
                  <a:t>有</a:t>
                </a:r>
                <a14:m>
                  <m:oMath xmlns:m="http://schemas.openxmlformats.org/officeDocument/2006/math">
                    <m:r>
                      <a:rPr lang="en-US" altLang="zh-CN" b="0" i="1" smtClean="0">
                        <a:latin typeface="Cambria Math" panose="02040503050406030204" pitchFamily="18" charset="0"/>
                      </a:rPr>
                      <m:t>𝑁</m:t>
                    </m:r>
                  </m:oMath>
                </a14:m>
                <a:r>
                  <a:rPr lang="zh-CN" altLang="en-US" dirty="0"/>
                  <a:t>个车站按照顺时针围成一圈，编号为</a:t>
                </a:r>
                <a14:m>
                  <m:oMath xmlns:m="http://schemas.openxmlformats.org/officeDocument/2006/math">
                    <m:r>
                      <a:rPr lang="en-US" altLang="zh-CN" b="0" i="1" smtClean="0">
                        <a:latin typeface="Cambria Math" panose="02040503050406030204" pitchFamily="18" charset="0"/>
                      </a:rPr>
                      <m:t>1,2,…,</m:t>
                    </m:r>
                    <m:r>
                      <a:rPr lang="en-US" altLang="zh-CN" b="0" i="1" smtClean="0">
                        <a:latin typeface="Cambria Math" panose="02040503050406030204" pitchFamily="18" charset="0"/>
                      </a:rPr>
                      <m:t>𝑁</m:t>
                    </m:r>
                  </m:oMath>
                </a14:m>
                <a:endParaRPr lang="en-US" altLang="zh-CN" dirty="0"/>
              </a:p>
              <a:p>
                <a:r>
                  <a:rPr lang="zh-CN" altLang="en-US" dirty="0"/>
                  <a:t>有</a:t>
                </a:r>
                <a14:m>
                  <m:oMath xmlns:m="http://schemas.openxmlformats.org/officeDocument/2006/math">
                    <m:r>
                      <a:rPr lang="en-US" altLang="zh-CN" b="0" i="1" smtClean="0">
                        <a:latin typeface="Cambria Math" panose="02040503050406030204" pitchFamily="18" charset="0"/>
                      </a:rPr>
                      <m:t>𝑁</m:t>
                    </m:r>
                    <m:r>
                      <a:rPr lang="zh-CN" altLang="en-US" i="1">
                        <a:latin typeface="Cambria Math" panose="02040503050406030204" pitchFamily="18" charset="0"/>
                      </a:rPr>
                      <m:t>种</m:t>
                    </m:r>
                  </m:oMath>
                </a14:m>
                <a:r>
                  <a:rPr lang="zh-CN" altLang="en-US" dirty="0"/>
                  <a:t>车票，其中第</a:t>
                </a:r>
                <a14:m>
                  <m:oMath xmlns:m="http://schemas.openxmlformats.org/officeDocument/2006/math">
                    <m:r>
                      <a:rPr lang="en-US" altLang="zh-CN" b="0" i="1" smtClean="0">
                        <a:latin typeface="Cambria Math" panose="02040503050406030204" pitchFamily="18" charset="0"/>
                      </a:rPr>
                      <m:t>𝑖</m:t>
                    </m:r>
                    <m:r>
                      <a:rPr lang="zh-CN" altLang="en-US" i="1">
                        <a:latin typeface="Cambria Math" panose="02040503050406030204" pitchFamily="18" charset="0"/>
                      </a:rPr>
                      <m:t>种</m:t>
                    </m:r>
                  </m:oMath>
                </a14:m>
                <a:r>
                  <a:rPr lang="zh-CN" altLang="en-US" dirty="0"/>
                  <a:t>车票可以从第</a:t>
                </a:r>
                <a14:m>
                  <m:oMath xmlns:m="http://schemas.openxmlformats.org/officeDocument/2006/math">
                    <m:r>
                      <a:rPr lang="en-US" altLang="zh-CN" b="0" i="1" smtClean="0">
                        <a:latin typeface="Cambria Math" panose="02040503050406030204" pitchFamily="18" charset="0"/>
                      </a:rPr>
                      <m:t>𝑖</m:t>
                    </m:r>
                  </m:oMath>
                </a14:m>
                <a:r>
                  <a:rPr lang="zh-CN" altLang="en-US" dirty="0"/>
                  <a:t>个车站前往第</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+1</m:t>
                    </m:r>
                  </m:oMath>
                </a14:m>
                <a:r>
                  <a:rPr lang="zh-CN" altLang="en-US" dirty="0"/>
                  <a:t>个车站；也可以从第</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+1</m:t>
                    </m:r>
                  </m:oMath>
                </a14:m>
                <a:r>
                  <a:rPr lang="zh-CN" altLang="en-US" dirty="0"/>
                  <a:t>个车站前往第</a:t>
                </a:r>
                <a14:m>
                  <m:oMath xmlns:m="http://schemas.openxmlformats.org/officeDocument/2006/math">
                    <m:r>
                      <a:rPr lang="en-US" altLang="zh-CN" b="0" i="1" smtClean="0">
                        <a:latin typeface="Cambria Math" panose="02040503050406030204" pitchFamily="18" charset="0"/>
                      </a:rPr>
                      <m:t>𝑖</m:t>
                    </m:r>
                    <m:r>
                      <a:rPr lang="zh-CN" altLang="en-US" i="1">
                        <a:latin typeface="Cambria Math" panose="02040503050406030204" pitchFamily="18" charset="0"/>
                      </a:rPr>
                      <m:t>种</m:t>
                    </m:r>
                  </m:oMath>
                </a14:m>
                <a:r>
                  <a:rPr lang="zh-CN" altLang="en-US" dirty="0"/>
                  <a:t>车站</a:t>
                </a:r>
                <a:endParaRPr lang="en-US" altLang="zh-CN" dirty="0"/>
              </a:p>
              <a:p>
                <a:r>
                  <a:rPr lang="zh-CN" altLang="en-US" dirty="0"/>
                  <a:t>只能以套票的形式购买车票，一组套票包含每一种车票恰好一张</a:t>
                </a:r>
                <a:endParaRPr lang="en-US" altLang="zh-CN" dirty="0"/>
              </a:p>
              <a:p>
                <a:r>
                  <a:rPr lang="zh-CN" altLang="en-US" dirty="0"/>
                  <a:t>现在有</a:t>
                </a:r>
                <a14:m>
                  <m:oMath xmlns:m="http://schemas.openxmlformats.org/officeDocument/2006/math">
                    <m:r>
                      <a:rPr lang="en-US" altLang="zh-CN" b="0" i="1" smtClean="0">
                        <a:latin typeface="Cambria Math" panose="02040503050406030204" pitchFamily="18" charset="0"/>
                      </a:rPr>
                      <m:t>𝑀</m:t>
                    </m:r>
                  </m:oMath>
                </a14:m>
                <a:r>
                  <a:rPr lang="zh-CN" altLang="en-US" dirty="0"/>
                  <a:t>类人，第</a:t>
                </a:r>
                <a14:m>
                  <m:oMath xmlns:m="http://schemas.openxmlformats.org/officeDocument/2006/math">
                    <m:r>
                      <a:rPr lang="en-US" altLang="zh-CN" b="0" i="1" smtClean="0">
                        <a:latin typeface="Cambria Math" panose="02040503050406030204" pitchFamily="18" charset="0"/>
                      </a:rPr>
                      <m:t>𝑖</m:t>
                    </m:r>
                  </m:oMath>
                </a14:m>
                <a:r>
                  <a:rPr lang="zh-CN" altLang="en-US" dirty="0"/>
                  <a:t>类人一共有</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𝐶</m:t>
                        </m:r>
                      </m:e>
                      <m:sub>
                        <m:r>
                          <a:rPr lang="en-US" altLang="zh-CN" b="0" i="1" smtClean="0">
                            <a:latin typeface="Cambria Math" panose="02040503050406030204" pitchFamily="18" charset="0"/>
                          </a:rPr>
                          <m:t>𝑖</m:t>
                        </m:r>
                      </m:sub>
                    </m:sSub>
                  </m:oMath>
                </a14:m>
                <a:r>
                  <a:rPr lang="zh-CN" altLang="en-US" dirty="0"/>
                  <a:t>个，他们都要从第</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oMath>
                </a14:m>
                <a:r>
                  <a:rPr lang="zh-CN" altLang="en-US" dirty="0"/>
                  <a:t>个车站前往第</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oMath>
                </a14:m>
                <a:r>
                  <a:rPr lang="zh-CN" altLang="en-US" dirty="0"/>
                  <a:t>个车站，问要满足所有人的需求至少需要多少组套票</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≤200,000,</m:t>
                    </m:r>
                    <m:r>
                      <a:rPr lang="en-US" altLang="zh-CN" b="0" i="1" smtClean="0">
                        <a:latin typeface="Cambria Math" panose="02040503050406030204" pitchFamily="18" charset="0"/>
                      </a:rPr>
                      <m:t>𝑀</m:t>
                    </m:r>
                    <m:r>
                      <a:rPr lang="en-US" altLang="zh-CN" b="0" i="1" smtClean="0">
                        <a:latin typeface="Cambria Math" panose="02040503050406030204" pitchFamily="18" charset="0"/>
                      </a:rPr>
                      <m:t>≤100,000,</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𝐶</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10</m:t>
                        </m:r>
                      </m:e>
                      <m:sup>
                        <m:r>
                          <a:rPr lang="en-US" altLang="zh-CN" b="0" i="1" smtClean="0">
                            <a:latin typeface="Cambria Math" panose="02040503050406030204" pitchFamily="18" charset="0"/>
                          </a:rPr>
                          <m:t>9</m:t>
                        </m:r>
                      </m:sup>
                    </m:sSup>
                  </m:oMath>
                </a14:m>
                <a:endParaRPr lang="en-US" altLang="zh-CN" dirty="0"/>
              </a:p>
            </p:txBody>
          </p:sp>
        </mc:Choice>
        <mc:Fallback xmlns="">
          <p:sp>
            <p:nvSpPr>
              <p:cNvPr id="3" name="内容占位符 2">
                <a:extLst>
                  <a:ext uri="{FF2B5EF4-FFF2-40B4-BE49-F238E27FC236}">
                    <a16:creationId xmlns:a16="http://schemas.microsoft.com/office/drawing/2014/main" id="{F1DFBE49-44B4-4E20-92C0-4178D53E484A}"/>
                  </a:ext>
                </a:extLst>
              </p:cNvPr>
              <p:cNvSpPr>
                <a:spLocks noGrp="1" noRot="1" noChangeAspect="1" noMove="1" noResize="1" noEditPoints="1" noAdjustHandles="1" noChangeArrowheads="1" noChangeShapeType="1" noTextEdit="1"/>
              </p:cNvSpPr>
              <p:nvPr>
                <p:ph idx="1"/>
              </p:nvPr>
            </p:nvSpPr>
            <p:spPr>
              <a:xfrm>
                <a:off x="838200" y="1825624"/>
                <a:ext cx="10515600" cy="4486275"/>
              </a:xfrm>
              <a:blipFill>
                <a:blip r:embed="rId2"/>
                <a:stretch>
                  <a:fillRect l="-1043" t="-1359" r="-45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35392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249FA02-9066-42FC-BED6-4826BEDC5109}"/>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0EAA2FBE-6269-484B-8F80-93C1FD900136}"/>
                  </a:ext>
                </a:extLst>
              </p:cNvPr>
              <p:cNvSpPr>
                <a:spLocks noGrp="1"/>
              </p:cNvSpPr>
              <p:nvPr>
                <p:ph idx="1"/>
              </p:nvPr>
            </p:nvSpPr>
            <p:spPr/>
            <p:txBody>
              <a:bodyPr>
                <a:normAutofit/>
              </a:bodyPr>
              <a:lstStyle/>
              <a:p>
                <a:r>
                  <a:rPr lang="zh-CN" altLang="en-US" dirty="0"/>
                  <a:t>一些约定：</a:t>
                </a:r>
                <a:endParaRPr lang="en-US" altLang="zh-CN" dirty="0"/>
              </a:p>
              <a:p>
                <a:r>
                  <a:rPr lang="zh-CN" altLang="en-US" dirty="0"/>
                  <a:t>为了表述方便，并且在所有部分分中</a:t>
                </a:r>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𝑀</m:t>
                    </m:r>
                  </m:oMath>
                </a14:m>
                <a:r>
                  <a:rPr lang="zh-CN" altLang="en-US" dirty="0"/>
                  <a:t>都可以看成同阶的。接下来时间复杂度中的</a:t>
                </a:r>
                <a14:m>
                  <m:oMath xmlns:m="http://schemas.openxmlformats.org/officeDocument/2006/math">
                    <m:r>
                      <a:rPr lang="en-US" altLang="zh-CN" b="0" i="1" smtClean="0">
                        <a:latin typeface="Cambria Math" panose="02040503050406030204" pitchFamily="18" charset="0"/>
                      </a:rPr>
                      <m:t>𝑀</m:t>
                    </m:r>
                  </m:oMath>
                </a14:m>
                <a:r>
                  <a:rPr lang="zh-CN" altLang="en-US" dirty="0"/>
                  <a:t>都写作</a:t>
                </a:r>
                <a14:m>
                  <m:oMath xmlns:m="http://schemas.openxmlformats.org/officeDocument/2006/math">
                    <m:r>
                      <a:rPr lang="en-US" altLang="zh-CN" b="0" i="1" smtClean="0">
                        <a:latin typeface="Cambria Math" panose="02040503050406030204" pitchFamily="18" charset="0"/>
                      </a:rPr>
                      <m:t>𝑁</m:t>
                    </m:r>
                  </m:oMath>
                </a14:m>
                <a:endParaRPr lang="en-US" altLang="zh-CN" dirty="0"/>
              </a:p>
              <a:p>
                <a:r>
                  <a:rPr lang="zh-CN" altLang="en-US" dirty="0"/>
                  <a:t>从</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oMath>
                </a14:m>
                <a:r>
                  <a:rPr lang="zh-CN" altLang="en-US" dirty="0"/>
                  <a:t>前往</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𝐵</m:t>
                        </m:r>
                      </m:e>
                      <m:sub>
                        <m:r>
                          <a:rPr lang="en-US" altLang="zh-CN" b="0" i="1" dirty="0" smtClean="0">
                            <a:latin typeface="Cambria Math" panose="02040503050406030204" pitchFamily="18" charset="0"/>
                          </a:rPr>
                          <m:t>𝑖</m:t>
                        </m:r>
                      </m:sub>
                    </m:sSub>
                  </m:oMath>
                </a14:m>
                <a:r>
                  <a:rPr lang="zh-CN" altLang="en-US" dirty="0"/>
                  <a:t>和从</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𝐵</m:t>
                        </m:r>
                      </m:e>
                      <m:sub>
                        <m:r>
                          <a:rPr lang="en-US" altLang="zh-CN" b="0" i="1" dirty="0" smtClean="0">
                            <a:latin typeface="Cambria Math" panose="02040503050406030204" pitchFamily="18" charset="0"/>
                          </a:rPr>
                          <m:t>𝑖</m:t>
                        </m:r>
                      </m:sub>
                    </m:sSub>
                  </m:oMath>
                </a14:m>
                <a:r>
                  <a:rPr lang="zh-CN" altLang="en-US" dirty="0"/>
                  <a:t>前往</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oMath>
                </a14:m>
                <a:r>
                  <a:rPr lang="zh-CN" altLang="en-US" dirty="0"/>
                  <a:t>是等价的，因此我们假设</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oMath>
                </a14:m>
                <a:endParaRPr lang="en-US" altLang="zh-CN" dirty="0"/>
              </a:p>
            </p:txBody>
          </p:sp>
        </mc:Choice>
        <mc:Fallback xmlns="">
          <p:sp>
            <p:nvSpPr>
              <p:cNvPr id="3" name="内容占位符 2">
                <a:extLst>
                  <a:ext uri="{FF2B5EF4-FFF2-40B4-BE49-F238E27FC236}">
                    <a16:creationId xmlns:a16="http://schemas.microsoft.com/office/drawing/2014/main" id="{0EAA2FBE-6269-484B-8F80-93C1FD900136}"/>
                  </a:ext>
                </a:extLst>
              </p:cNvPr>
              <p:cNvSpPr>
                <a:spLocks noGrp="1" noRot="1" noChangeAspect="1" noMove="1" noResize="1" noEditPoints="1" noAdjustHandles="1" noChangeArrowheads="1" noChangeShapeType="1" noTextEdit="1"/>
              </p:cNvSpPr>
              <p:nvPr>
                <p:ph idx="1"/>
              </p:nvPr>
            </p:nvSpPr>
            <p:spPr>
              <a:blipFill>
                <a:blip r:embed="rId2"/>
                <a:stretch>
                  <a:fillRect l="-1043" t="-25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603735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6C22C0-14DA-4F67-8F04-78FA9C91FFC4}"/>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9D7E5012-495E-41B3-832A-87F25A38601F}"/>
                  </a:ext>
                </a:extLst>
              </p:cNvPr>
              <p:cNvSpPr>
                <a:spLocks noGrp="1"/>
              </p:cNvSpPr>
              <p:nvPr>
                <p:ph idx="1"/>
              </p:nvPr>
            </p:nvSpPr>
            <p:spPr/>
            <p:txBody>
              <a:bodyPr>
                <a:normAutofit fontScale="85000" lnSpcReduction="20000"/>
              </a:bodyPr>
              <a:lstStyle/>
              <a:p>
                <a:r>
                  <a:rPr lang="zh-CN" altLang="en-US" dirty="0"/>
                  <a:t>原题是在环上进行，这是很不方便的，我们考虑修改一下问题：</a:t>
                </a:r>
                <a:endParaRPr lang="en-US" altLang="zh-CN" dirty="0"/>
              </a:p>
              <a:p>
                <a:r>
                  <a:rPr lang="zh-CN" altLang="en-US" dirty="0"/>
                  <a:t>有</a:t>
                </a:r>
                <a14:m>
                  <m:oMath xmlns:m="http://schemas.openxmlformats.org/officeDocument/2006/math">
                    <m:r>
                      <a:rPr lang="en-US" altLang="zh-CN" b="0" i="1" smtClean="0">
                        <a:latin typeface="Cambria Math" panose="02040503050406030204" pitchFamily="18" charset="0"/>
                      </a:rPr>
                      <m:t>𝑀</m:t>
                    </m:r>
                  </m:oMath>
                </a14:m>
                <a:r>
                  <a:rPr lang="zh-CN" altLang="en-US" dirty="0"/>
                  <a:t>类区间</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𝐵</m:t>
                        </m:r>
                      </m:e>
                      <m:sub>
                        <m:r>
                          <a:rPr lang="en-US" altLang="zh-CN" b="0" i="1" dirty="0"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𝐶</m:t>
                        </m:r>
                      </m:e>
                      <m:sub>
                        <m:r>
                          <a:rPr lang="en-US" altLang="zh-CN" b="0" i="1" smtClean="0">
                            <a:latin typeface="Cambria Math" panose="02040503050406030204" pitchFamily="18" charset="0"/>
                          </a:rPr>
                          <m:t>𝑖</m:t>
                        </m:r>
                      </m:sub>
                    </m:sSub>
                    <m:r>
                      <a:rPr lang="zh-CN" altLang="en-US" i="1">
                        <a:latin typeface="Cambria Math" panose="02040503050406030204" pitchFamily="18" charset="0"/>
                      </a:rPr>
                      <m:t>，</m:t>
                    </m:r>
                  </m:oMath>
                </a14:m>
                <a:r>
                  <a:rPr lang="zh-CN" altLang="en-US" dirty="0"/>
                  <a:t>起初所有的区间都覆盖在</a:t>
                </a:r>
                <a14:m>
                  <m:oMath xmlns:m="http://schemas.openxmlformats.org/officeDocument/2006/math">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zh-CN" altLang="en-US" i="1">
                        <a:latin typeface="Cambria Math" panose="02040503050406030204" pitchFamily="18" charset="0"/>
                      </a:rPr>
                      <m:t>上</m:t>
                    </m:r>
                  </m:oMath>
                </a14:m>
                <a:endParaRPr lang="en-US" altLang="zh-CN" dirty="0"/>
              </a:p>
              <a:p>
                <a:r>
                  <a:rPr lang="zh-CN" altLang="en-US" dirty="0"/>
                  <a:t>你可以选择一些区间对</a:t>
                </a:r>
                <a14:m>
                  <m:oMath xmlns:m="http://schemas.openxmlformats.org/officeDocument/2006/math">
                    <m:r>
                      <a:rPr lang="en-US" altLang="zh-CN" b="0" i="1" smtClean="0">
                        <a:latin typeface="Cambria Math" panose="02040503050406030204" pitchFamily="18" charset="0"/>
                      </a:rPr>
                      <m:t>[1,</m:t>
                    </m:r>
                    <m:r>
                      <a:rPr lang="en-US" altLang="zh-CN" b="0" i="1" smtClean="0">
                        <a:latin typeface="Cambria Math" panose="02040503050406030204" pitchFamily="18" charset="0"/>
                      </a:rPr>
                      <m:t>𝑁</m:t>
                    </m:r>
                    <m:r>
                      <a:rPr lang="en-US" altLang="zh-CN" b="0" i="1" smtClean="0">
                        <a:latin typeface="Cambria Math" panose="02040503050406030204" pitchFamily="18" charset="0"/>
                      </a:rPr>
                      <m:t>]</m:t>
                    </m:r>
                  </m:oMath>
                </a14:m>
                <a:r>
                  <a:rPr lang="zh-CN" altLang="en-US" dirty="0"/>
                  <a:t>取补（定义这种操作为“翻转”），变为覆盖在</a:t>
                </a:r>
                <a14:m>
                  <m:oMath xmlns:m="http://schemas.openxmlformats.org/officeDocument/2006/math">
                    <m:d>
                      <m:dPr>
                        <m:beg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1,</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e>
                    </m:d>
                    <m:r>
                      <a:rPr lang="en-US" altLang="zh-CN" b="0" i="1"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𝐵</m:t>
                        </m:r>
                      </m:e>
                      <m:sub>
                        <m:r>
                          <a:rPr lang="en-US" altLang="zh-CN" b="0" i="1" dirty="0"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𝑁</m:t>
                    </m:r>
                    <m:r>
                      <a:rPr lang="en-US" altLang="zh-CN" b="0" i="1" smtClean="0">
                        <a:latin typeface="Cambria Math" panose="02040503050406030204" pitchFamily="18" charset="0"/>
                      </a:rPr>
                      <m:t>]</m:t>
                    </m:r>
                  </m:oMath>
                </a14:m>
                <a:r>
                  <a:rPr lang="zh-CN" altLang="en-US" dirty="0"/>
                  <a:t>上</a:t>
                </a:r>
                <a:endParaRPr lang="en-US" altLang="zh-CN" dirty="0"/>
              </a:p>
              <a:p>
                <a:r>
                  <a:rPr lang="zh-CN" altLang="en-US" dirty="0"/>
                  <a:t>求一种方案，使得被覆盖次数最多的点被覆盖的次数最少。</a:t>
                </a:r>
                <a:endParaRPr lang="en-US" altLang="zh-CN" dirty="0"/>
              </a:p>
              <a:p>
                <a:endParaRPr lang="en-US" altLang="zh-CN" dirty="0"/>
              </a:p>
              <a:p>
                <a:r>
                  <a:rPr lang="zh-CN" altLang="en-US" dirty="0"/>
                  <a:t>我们考虑研究所有被翻转的区间，可以发现在最优的方案中一定存在一种，满足条件：</a:t>
                </a:r>
                <a:endParaRPr lang="en-US" altLang="zh-CN" dirty="0"/>
              </a:p>
              <a:p>
                <a:r>
                  <a:rPr lang="zh-CN" altLang="en-US" dirty="0"/>
                  <a:t>对于任意两个被翻转区间</a:t>
                </a:r>
                <a14:m>
                  <m:oMath xmlns:m="http://schemas.openxmlformats.org/officeDocument/2006/math">
                    <m:d>
                      <m:dPr>
                        <m:beg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𝑐</m:t>
                    </m:r>
                    <m:r>
                      <a:rPr lang="en-US" altLang="zh-CN" b="0" i="1" smtClean="0">
                        <a:latin typeface="Cambria Math" panose="02040503050406030204" pitchFamily="18" charset="0"/>
                      </a:rPr>
                      <m:t>,</m:t>
                    </m:r>
                    <m:r>
                      <a:rPr lang="en-US" altLang="zh-CN" b="0" i="1" smtClean="0">
                        <a:latin typeface="Cambria Math" panose="02040503050406030204" pitchFamily="18" charset="0"/>
                      </a:rPr>
                      <m:t>𝑑</m:t>
                    </m:r>
                    <m:r>
                      <a:rPr lang="en-US" altLang="zh-CN" b="0" i="1" smtClean="0">
                        <a:latin typeface="Cambria Math" panose="02040503050406030204" pitchFamily="18" charset="0"/>
                      </a:rPr>
                      <m:t>)</m:t>
                    </m:r>
                  </m:oMath>
                </a14:m>
                <a:r>
                  <a:rPr lang="zh-CN" altLang="en-US" dirty="0"/>
                  <a:t>，必然有</a:t>
                </a:r>
                <a14:m>
                  <m:oMath xmlns:m="http://schemas.openxmlformats.org/officeDocument/2006/math">
                    <m:d>
                      <m:dPr>
                        <m:beg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e>
                    </m:d>
                    <m:r>
                      <a:rPr lang="en-US" altLang="zh-CN" b="0" i="1" smtClean="0">
                        <a:latin typeface="Cambria Math" panose="02040503050406030204" pitchFamily="18" charset="0"/>
                      </a:rPr>
                      <m:t>∩</m:t>
                    </m:r>
                    <m:d>
                      <m:dPr>
                        <m:beg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𝑐</m:t>
                        </m:r>
                        <m:r>
                          <a:rPr lang="en-US" altLang="zh-CN" b="0" i="1" smtClean="0">
                            <a:latin typeface="Cambria Math" panose="02040503050406030204" pitchFamily="18" charset="0"/>
                          </a:rPr>
                          <m:t>,</m:t>
                        </m:r>
                        <m:r>
                          <a:rPr lang="en-US" altLang="zh-CN" b="0" i="1" smtClean="0">
                            <a:latin typeface="Cambria Math" panose="02040503050406030204" pitchFamily="18" charset="0"/>
                          </a:rPr>
                          <m:t>𝑑</m:t>
                        </m:r>
                      </m:e>
                    </m:d>
                    <m:r>
                      <a:rPr lang="en-US" altLang="zh-CN" b="0" i="1" smtClean="0">
                        <a:latin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m:t>
                    </m:r>
                  </m:oMath>
                </a14:m>
                <a:endParaRPr lang="en-US" altLang="zh-CN" b="0" dirty="0">
                  <a:ea typeface="Cambria Math" panose="02040503050406030204" pitchFamily="18" charset="0"/>
                </a:endParaRPr>
              </a:p>
              <a:p>
                <a:r>
                  <a:rPr lang="zh-CN" altLang="en-US" dirty="0"/>
                  <a:t>证明：采用反证法，若有两个区间不满足，那么这两个区间都不选择翻转，答案不劣</a:t>
                </a:r>
                <a:endParaRPr lang="en-US" altLang="zh-CN" dirty="0"/>
              </a:p>
              <a:p>
                <a:endParaRPr lang="zh-CN" altLang="en-US" dirty="0"/>
              </a:p>
            </p:txBody>
          </p:sp>
        </mc:Choice>
        <mc:Fallback>
          <p:sp>
            <p:nvSpPr>
              <p:cNvPr id="3" name="内容占位符 2">
                <a:extLst>
                  <a:ext uri="{FF2B5EF4-FFF2-40B4-BE49-F238E27FC236}">
                    <a16:creationId xmlns:a16="http://schemas.microsoft.com/office/drawing/2014/main" id="{9D7E5012-495E-41B3-832A-87F25A38601F}"/>
                  </a:ext>
                </a:extLst>
              </p:cNvPr>
              <p:cNvSpPr>
                <a:spLocks noGrp="1" noRot="1" noChangeAspect="1" noMove="1" noResize="1" noEditPoints="1" noAdjustHandles="1" noChangeArrowheads="1" noChangeShapeType="1" noTextEdit="1"/>
              </p:cNvSpPr>
              <p:nvPr>
                <p:ph idx="1"/>
              </p:nvPr>
            </p:nvSpPr>
            <p:spPr>
              <a:blipFill>
                <a:blip r:embed="rId2"/>
                <a:stretch>
                  <a:fillRect l="-812" t="-2801" r="-4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283666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66BDD2-1F92-4BBB-A79F-842D23845199}"/>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57798D6-B16D-49DC-9C95-4A415783DD80}"/>
                  </a:ext>
                </a:extLst>
              </p:cNvPr>
              <p:cNvSpPr>
                <a:spLocks noGrp="1"/>
              </p:cNvSpPr>
              <p:nvPr>
                <p:ph idx="1"/>
              </p:nvPr>
            </p:nvSpPr>
            <p:spPr/>
            <p:txBody>
              <a:bodyPr>
                <a:normAutofit fontScale="77500" lnSpcReduction="20000"/>
              </a:bodyPr>
              <a:lstStyle/>
              <a:p>
                <a:r>
                  <a:rPr lang="zh-CN" altLang="en-US" dirty="0"/>
                  <a:t>有了上述结论，我们可以得到一个多项式的做法，具体地：</a:t>
                </a:r>
                <a:endParaRPr lang="en-US" altLang="zh-CN" dirty="0"/>
              </a:p>
              <a:p>
                <a:r>
                  <a:rPr lang="zh-CN" altLang="en-US" dirty="0"/>
                  <a:t>枚举一个点</a:t>
                </a:r>
                <a14:m>
                  <m:oMath xmlns:m="http://schemas.openxmlformats.org/officeDocument/2006/math">
                    <m:r>
                      <a:rPr lang="en-US" altLang="zh-CN" b="0" i="1" smtClean="0">
                        <a:latin typeface="Cambria Math" panose="02040503050406030204" pitchFamily="18" charset="0"/>
                      </a:rPr>
                      <m:t>𝑥</m:t>
                    </m:r>
                    <m:r>
                      <a:rPr lang="zh-CN" altLang="en-US" i="1">
                        <a:latin typeface="Cambria Math" panose="02040503050406030204" pitchFamily="18" charset="0"/>
                      </a:rPr>
                      <m:t>，</m:t>
                    </m:r>
                  </m:oMath>
                </a14:m>
                <a:r>
                  <a:rPr lang="zh-CN" altLang="en-US" dirty="0"/>
                  <a:t>表示所有被翻转的区间原来都覆盖了点</a:t>
                </a:r>
                <a14:m>
                  <m:oMath xmlns:m="http://schemas.openxmlformats.org/officeDocument/2006/math">
                    <m:r>
                      <a:rPr lang="en-US" altLang="zh-CN" b="0" i="1" smtClean="0">
                        <a:latin typeface="Cambria Math" panose="02040503050406030204" pitchFamily="18" charset="0"/>
                      </a:rPr>
                      <m:t>𝑥</m:t>
                    </m:r>
                  </m:oMath>
                </a14:m>
                <a:r>
                  <a:rPr lang="zh-CN" altLang="en-US" dirty="0"/>
                  <a:t>。</a:t>
                </a:r>
                <a:endParaRPr lang="en-US" altLang="zh-CN" dirty="0"/>
              </a:p>
              <a:p>
                <a:r>
                  <a:rPr lang="zh-CN" altLang="en-US" dirty="0"/>
                  <a:t>二分最终的答案</a:t>
                </a:r>
                <a14:m>
                  <m:oMath xmlns:m="http://schemas.openxmlformats.org/officeDocument/2006/math">
                    <m:r>
                      <a:rPr lang="en-US" altLang="zh-CN" b="0" i="1" smtClean="0">
                        <a:latin typeface="Cambria Math" panose="02040503050406030204" pitchFamily="18" charset="0"/>
                      </a:rPr>
                      <m:t>𝑎𝑛𝑠</m:t>
                    </m:r>
                    <m:r>
                      <a:rPr lang="zh-CN" altLang="en-US" i="1">
                        <a:latin typeface="Cambria Math" panose="02040503050406030204" pitchFamily="18" charset="0"/>
                      </a:rPr>
                      <m:t>，</m:t>
                    </m:r>
                  </m:oMath>
                </a14:m>
                <a:r>
                  <a:rPr lang="zh-CN" altLang="en-US" dirty="0"/>
                  <a:t>枚举需要被翻转的区间个数</a:t>
                </a:r>
                <a14:m>
                  <m:oMath xmlns:m="http://schemas.openxmlformats.org/officeDocument/2006/math">
                    <m:r>
                      <a:rPr lang="en-US" altLang="zh-CN" b="0" i="1" smtClean="0">
                        <a:latin typeface="Cambria Math" panose="02040503050406030204" pitchFamily="18" charset="0"/>
                      </a:rPr>
                      <m:t>𝑡</m:t>
                    </m:r>
                  </m:oMath>
                </a14:m>
                <a:endParaRPr lang="en-US" altLang="zh-CN" dirty="0"/>
              </a:p>
              <a:p>
                <a:endParaRPr lang="en-US" altLang="zh-CN" dirty="0"/>
              </a:p>
              <a:p>
                <a:r>
                  <a:rPr lang="zh-CN" altLang="en-US" dirty="0"/>
                  <a:t>我们将跨过点</a:t>
                </a:r>
                <a14:m>
                  <m:oMath xmlns:m="http://schemas.openxmlformats.org/officeDocument/2006/math">
                    <m:r>
                      <a:rPr lang="en-US" altLang="zh-CN" b="0" i="1" smtClean="0">
                        <a:latin typeface="Cambria Math" panose="02040503050406030204" pitchFamily="18" charset="0"/>
                      </a:rPr>
                      <m:t>𝑥</m:t>
                    </m:r>
                  </m:oMath>
                </a14:m>
                <a:r>
                  <a:rPr lang="zh-CN" altLang="en-US" dirty="0"/>
                  <a:t>的区间按照左端点排序。假设现在从左到右考虑到</a:t>
                </a:r>
                <a14:m>
                  <m:oMath xmlns:m="http://schemas.openxmlformats.org/officeDocument/2006/math">
                    <m:r>
                      <a:rPr lang="en-US" altLang="zh-CN" b="0" i="1" smtClean="0">
                        <a:latin typeface="Cambria Math" panose="02040503050406030204" pitchFamily="18" charset="0"/>
                      </a:rPr>
                      <m:t>𝑖</m:t>
                    </m:r>
                  </m:oMath>
                </a14:m>
                <a:r>
                  <a:rPr lang="zh-CN" altLang="en-US" dirty="0"/>
                  <a:t>，之前一共翻转了</a:t>
                </a:r>
                <a14:m>
                  <m:oMath xmlns:m="http://schemas.openxmlformats.org/officeDocument/2006/math">
                    <m:r>
                      <a:rPr lang="en-US" altLang="zh-CN" b="0" i="1" smtClean="0">
                        <a:latin typeface="Cambria Math" panose="02040503050406030204" pitchFamily="18" charset="0"/>
                      </a:rPr>
                      <m:t>𝑦</m:t>
                    </m:r>
                  </m:oMath>
                </a14:m>
                <a:r>
                  <a:rPr lang="zh-CN" altLang="en-US" dirty="0"/>
                  <a:t>个，点</a:t>
                </a:r>
                <a14:m>
                  <m:oMath xmlns:m="http://schemas.openxmlformats.org/officeDocument/2006/math">
                    <m:r>
                      <a:rPr lang="en-US" altLang="zh-CN" b="0" i="1" smtClean="0">
                        <a:latin typeface="Cambria Math" panose="02040503050406030204" pitchFamily="18" charset="0"/>
                      </a:rPr>
                      <m:t>𝑖</m:t>
                    </m:r>
                  </m:oMath>
                </a14:m>
                <a:r>
                  <a:rPr lang="zh-CN" altLang="en-US" dirty="0"/>
                  <a:t>现在被覆盖了</a:t>
                </a:r>
                <a14:m>
                  <m:oMath xmlns:m="http://schemas.openxmlformats.org/officeDocument/2006/math">
                    <m:r>
                      <a:rPr lang="en-US" altLang="zh-CN" b="0" i="1" smtClean="0">
                        <a:latin typeface="Cambria Math" panose="02040503050406030204" pitchFamily="18" charset="0"/>
                      </a:rPr>
                      <m:t>𝑧</m:t>
                    </m:r>
                  </m:oMath>
                </a14:m>
                <a:r>
                  <a:rPr lang="zh-CN" altLang="en-US" dirty="0"/>
                  <a:t>次</a:t>
                </a:r>
                <a:endParaRPr lang="en-US" altLang="zh-CN" dirty="0"/>
              </a:p>
              <a:p>
                <a:r>
                  <a:rPr lang="zh-CN" altLang="en-US" dirty="0"/>
                  <a:t>设现在要翻转</a:t>
                </a:r>
                <a14:m>
                  <m:oMath xmlns:m="http://schemas.openxmlformats.org/officeDocument/2006/math">
                    <m:r>
                      <a:rPr lang="en-US" altLang="zh-CN" b="0" i="1" smtClean="0">
                        <a:latin typeface="Cambria Math" panose="02040503050406030204" pitchFamily="18" charset="0"/>
                      </a:rPr>
                      <m:t>𝑛𝑜𝑤</m:t>
                    </m:r>
                  </m:oMath>
                </a14:m>
                <a:r>
                  <a:rPr lang="zh-CN" altLang="en-US" dirty="0"/>
                  <a:t>个区间，那么就有：</a:t>
                </a:r>
                <a:endParaRPr lang="en-US" altLang="zh-CN" dirty="0"/>
              </a:p>
              <a:p>
                <a14:m>
                  <m:oMath xmlns:m="http://schemas.openxmlformats.org/officeDocument/2006/math">
                    <m:r>
                      <a:rPr lang="en-US" altLang="zh-CN" b="0" i="1" smtClean="0">
                        <a:latin typeface="Cambria Math" panose="02040503050406030204" pitchFamily="18" charset="0"/>
                      </a:rPr>
                      <m:t>𝑧</m:t>
                    </m:r>
                    <m:r>
                      <a:rPr lang="en-US" altLang="zh-CN" b="0" i="1" smtClean="0">
                        <a:latin typeface="Cambria Math" panose="02040503050406030204" pitchFamily="18" charset="0"/>
                      </a:rPr>
                      <m:t>−</m:t>
                    </m:r>
                    <m:r>
                      <a:rPr lang="en-US" altLang="zh-CN" b="0" i="1" smtClean="0">
                        <a:latin typeface="Cambria Math" panose="02040503050406030204" pitchFamily="18" charset="0"/>
                      </a:rPr>
                      <m:t>𝑛𝑜𝑤</m:t>
                    </m:r>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𝑡</m:t>
                        </m:r>
                        <m:r>
                          <a:rPr lang="en-US" altLang="zh-CN" b="0" i="1" smtClean="0">
                            <a:latin typeface="Cambria Math" panose="02040503050406030204" pitchFamily="18" charset="0"/>
                          </a:rPr>
                          <m:t>−</m:t>
                        </m:r>
                        <m:r>
                          <a:rPr lang="en-US" altLang="zh-CN" b="0" i="1" smtClean="0">
                            <a:latin typeface="Cambria Math" panose="02040503050406030204" pitchFamily="18" charset="0"/>
                          </a:rPr>
                          <m:t>𝑛𝑜𝑤</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𝑎𝑛𝑠</m:t>
                    </m:r>
                    <m:r>
                      <a:rPr lang="en-US" altLang="zh-CN" b="0" i="1" smtClean="0">
                        <a:latin typeface="Cambria Math" panose="02040503050406030204" pitchFamily="18" charset="0"/>
                      </a:rPr>
                      <m:t>⇒</m:t>
                    </m:r>
                    <m:r>
                      <a:rPr lang="en-US" altLang="zh-CN" b="0" i="1" smtClean="0">
                        <a:latin typeface="Cambria Math" panose="02040503050406030204" pitchFamily="18" charset="0"/>
                      </a:rPr>
                      <m:t>𝑛𝑜𝑤</m:t>
                    </m:r>
                    <m:r>
                      <a:rPr lang="en-US" altLang="zh-CN" b="0" i="1" smtClean="0">
                        <a:latin typeface="Cambria Math" panose="02040503050406030204" pitchFamily="18" charset="0"/>
                      </a:rPr>
                      <m:t>≥</m:t>
                    </m:r>
                    <m:d>
                      <m:dPr>
                        <m:begChr m:val="⌈"/>
                        <m:endChr m:val="⌉"/>
                        <m:ctrlPr>
                          <a:rPr lang="en-US" altLang="zh-CN" b="0" i="1" smtClean="0">
                            <a:latin typeface="Cambria Math" panose="02040503050406030204" pitchFamily="18" charset="0"/>
                          </a:rPr>
                        </m:ctrlPr>
                      </m:dPr>
                      <m:e>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𝑧</m:t>
                            </m:r>
                            <m:r>
                              <a:rPr lang="en-US" altLang="zh-CN" b="0" i="1" smtClean="0">
                                <a:latin typeface="Cambria Math" panose="02040503050406030204" pitchFamily="18" charset="0"/>
                              </a:rPr>
                              <m:t>+</m:t>
                            </m:r>
                            <m:r>
                              <a:rPr lang="en-US" altLang="zh-CN" b="0" i="1" smtClean="0">
                                <a:latin typeface="Cambria Math" panose="02040503050406030204" pitchFamily="18" charset="0"/>
                              </a:rPr>
                              <m:t>𝑡</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r>
                              <a:rPr lang="en-US" altLang="zh-CN" b="0" i="1" smtClean="0">
                                <a:latin typeface="Cambria Math" panose="02040503050406030204" pitchFamily="18" charset="0"/>
                              </a:rPr>
                              <m:t>𝑎𝑛𝑠</m:t>
                            </m:r>
                          </m:num>
                          <m:den>
                            <m:r>
                              <a:rPr lang="en-US" altLang="zh-CN" b="0" i="1" smtClean="0">
                                <a:latin typeface="Cambria Math" panose="02040503050406030204" pitchFamily="18" charset="0"/>
                              </a:rPr>
                              <m:t>2</m:t>
                            </m:r>
                          </m:den>
                        </m:f>
                      </m:e>
                    </m:d>
                  </m:oMath>
                </a14:m>
                <a:endParaRPr lang="en-US" altLang="zh-CN" b="0" dirty="0"/>
              </a:p>
              <a:p>
                <a:r>
                  <a:rPr lang="zh-CN" altLang="en-US" dirty="0"/>
                  <a:t>那么我们选择所有左端点</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𝑖</m:t>
                    </m:r>
                  </m:oMath>
                </a14:m>
                <a:r>
                  <a:rPr lang="zh-CN" altLang="en-US" dirty="0"/>
                  <a:t>且没有被翻转的区间中，右端点最大的</a:t>
                </a:r>
                <a14:m>
                  <m:oMath xmlns:m="http://schemas.openxmlformats.org/officeDocument/2006/math">
                    <m:r>
                      <a:rPr lang="en-US" altLang="zh-CN" b="0" i="1" smtClean="0">
                        <a:latin typeface="Cambria Math" panose="02040503050406030204" pitchFamily="18" charset="0"/>
                      </a:rPr>
                      <m:t>𝑛𝑜𝑤</m:t>
                    </m:r>
                  </m:oMath>
                </a14:m>
                <a:r>
                  <a:rPr lang="zh-CN" altLang="en-US" dirty="0"/>
                  <a:t>个进行翻转，这一部分可以用堆维护。最后进行检验</a:t>
                </a:r>
                <a:endParaRPr lang="en-US" altLang="zh-CN" dirty="0"/>
              </a:p>
              <a:p>
                <a:r>
                  <a:rPr lang="zh-CN" altLang="en-US" dirty="0"/>
                  <a:t>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3</m:t>
                        </m:r>
                      </m:sup>
                    </m:sSup>
                    <m:func>
                      <m:funcPr>
                        <m:ctrlPr>
                          <a:rPr lang="en-US" altLang="zh-CN" b="0" i="1" smtClean="0">
                            <a:latin typeface="Cambria Math" panose="02040503050406030204" pitchFamily="18" charset="0"/>
                          </a:rPr>
                        </m:ctrlPr>
                      </m:funcPr>
                      <m:fName>
                        <m:sSup>
                          <m:sSupPr>
                            <m:ctrlPr>
                              <a:rPr lang="en-US" altLang="zh-CN" b="0" i="1" smtClean="0">
                                <a:latin typeface="Cambria Math" panose="02040503050406030204" pitchFamily="18" charset="0"/>
                              </a:rPr>
                            </m:ctrlPr>
                          </m:sSupPr>
                          <m:e>
                            <m:r>
                              <m:rPr>
                                <m:sty m:val="p"/>
                              </m:rPr>
                              <a:rPr lang="en-US" altLang="zh-CN" b="0" i="0" smtClean="0">
                                <a:latin typeface="Cambria Math" panose="02040503050406030204" pitchFamily="18" charset="0"/>
                              </a:rPr>
                              <m:t>log</m:t>
                            </m:r>
                          </m:e>
                          <m:sup>
                            <m:r>
                              <a:rPr lang="en-US" altLang="zh-CN" b="0" i="1" smtClean="0">
                                <a:latin typeface="Cambria Math" panose="02040503050406030204" pitchFamily="18" charset="0"/>
                              </a:rPr>
                              <m:t>2</m:t>
                            </m:r>
                          </m:sup>
                        </m:sSup>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557798D6-B16D-49DC-9C95-4A415783DD80}"/>
                  </a:ext>
                </a:extLst>
              </p:cNvPr>
              <p:cNvSpPr>
                <a:spLocks noGrp="1" noRot="1" noChangeAspect="1" noMove="1" noResize="1" noEditPoints="1" noAdjustHandles="1" noChangeArrowheads="1" noChangeShapeType="1" noTextEdit="1"/>
              </p:cNvSpPr>
              <p:nvPr>
                <p:ph idx="1"/>
              </p:nvPr>
            </p:nvSpPr>
            <p:spPr>
              <a:blipFill>
                <a:blip r:embed="rId2"/>
                <a:stretch>
                  <a:fillRect l="-696" t="-2101" r="-232" b="-18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28650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8DB394-E9D1-4C23-9569-4DF126D785F6}"/>
              </a:ext>
            </a:extLst>
          </p:cNvPr>
          <p:cNvSpPr>
            <a:spLocks noGrp="1"/>
          </p:cNvSpPr>
          <p:nvPr>
            <p:ph type="title"/>
          </p:nvPr>
        </p:nvSpPr>
        <p:spPr/>
        <p:txBody>
          <a:bodyPr/>
          <a:lstStyle/>
          <a:p>
            <a:r>
              <a:rPr lang="en-US" altLang="zh-CN" dirty="0"/>
              <a:t>Port Facility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BC4AAFF8-108B-4F10-BC44-955948D57F75}"/>
                  </a:ext>
                </a:extLst>
              </p:cNvPr>
              <p:cNvSpPr>
                <a:spLocks noGrp="1"/>
              </p:cNvSpPr>
              <p:nvPr>
                <p:ph idx="1"/>
              </p:nvPr>
            </p:nvSpPr>
            <p:spPr/>
            <p:txBody>
              <a:bodyPr>
                <a:normAutofit fontScale="92500" lnSpcReduction="10000"/>
              </a:bodyPr>
              <a:lstStyle/>
              <a:p>
                <a:r>
                  <a:rPr lang="zh-CN" altLang="en-US" dirty="0"/>
                  <a:t>考虑两个货物</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e>
                    </m:d>
                    <m:r>
                      <a:rPr lang="zh-CN" altLang="en-US" i="1">
                        <a:latin typeface="Cambria Math" panose="02040503050406030204" pitchFamily="18" charset="0"/>
                      </a:rPr>
                      <m:t>，</m:t>
                    </m:r>
                  </m:oMath>
                </a14:m>
                <a:r>
                  <a:rPr lang="zh-CN" altLang="en-US" dirty="0"/>
                  <a:t>有以下三种情况：</a:t>
                </a:r>
                <a:endParaRPr lang="en-US" altLang="zh-CN" dirty="0"/>
              </a:p>
              <a:p>
                <a:r>
                  <a:rPr lang="en-US" altLang="zh-CN" dirty="0"/>
                  <a:t>1</a:t>
                </a:r>
                <a:r>
                  <a:rPr lang="zh-CN" altLang="en-US" dirty="0"/>
                  <a:t>）</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𝑗</m:t>
                        </m:r>
                      </m:sub>
                    </m:sSub>
                  </m:oMath>
                </a14:m>
                <a:endParaRPr lang="en-US" altLang="zh-CN" dirty="0"/>
              </a:p>
              <a:p>
                <a:r>
                  <a:rPr lang="zh-CN" altLang="en-US" dirty="0"/>
                  <a:t>那么如果这两个货物选择了同一艘船，在第</a:t>
                </a:r>
                <a14:m>
                  <m:oMath xmlns:m="http://schemas.openxmlformats.org/officeDocument/2006/math">
                    <m:r>
                      <a:rPr lang="en-US" altLang="zh-CN" b="0" i="1" smtClean="0">
                        <a:latin typeface="Cambria Math" panose="02040503050406030204" pitchFamily="18" charset="0"/>
                      </a:rPr>
                      <m:t>𝑖</m:t>
                    </m:r>
                  </m:oMath>
                </a14:m>
                <a:r>
                  <a:rPr lang="zh-CN" altLang="en-US" dirty="0"/>
                  <a:t>个货物离开港口的时候，第</a:t>
                </a:r>
                <a14:m>
                  <m:oMath xmlns:m="http://schemas.openxmlformats.org/officeDocument/2006/math">
                    <m:r>
                      <a:rPr lang="en-US" altLang="zh-CN" b="0" i="1" smtClean="0">
                        <a:latin typeface="Cambria Math" panose="02040503050406030204" pitchFamily="18" charset="0"/>
                      </a:rPr>
                      <m:t>𝑗</m:t>
                    </m:r>
                  </m:oMath>
                </a14:m>
                <a:r>
                  <a:rPr lang="zh-CN" altLang="en-US" dirty="0"/>
                  <a:t>个货物一定在第</a:t>
                </a:r>
                <a14:m>
                  <m:oMath xmlns:m="http://schemas.openxmlformats.org/officeDocument/2006/math">
                    <m:r>
                      <a:rPr lang="en-US" altLang="zh-CN" b="0" i="1" smtClean="0">
                        <a:latin typeface="Cambria Math" panose="02040503050406030204" pitchFamily="18" charset="0"/>
                      </a:rPr>
                      <m:t>𝑖</m:t>
                    </m:r>
                  </m:oMath>
                </a14:m>
                <a:r>
                  <a:rPr lang="zh-CN" altLang="en-US" dirty="0"/>
                  <a:t>个货物的上方，不满足条件</a:t>
                </a:r>
                <a:endParaRPr lang="en-US" altLang="zh-CN" dirty="0"/>
              </a:p>
              <a:p>
                <a:r>
                  <a:rPr lang="zh-CN" altLang="en-US" dirty="0"/>
                  <a:t>因此这两个货物必须放在不同的船上</a:t>
                </a:r>
                <a:endParaRPr lang="en-US" altLang="zh-CN" dirty="0"/>
              </a:p>
              <a:p>
                <a:endParaRPr lang="en-US" altLang="zh-CN" dirty="0"/>
              </a:p>
              <a:p>
                <a:r>
                  <a:rPr lang="en-US" altLang="zh-CN" dirty="0"/>
                  <a:t>2</a:t>
                </a:r>
                <a:r>
                  <a:rPr lang="zh-CN" altLang="en-US" dirty="0"/>
                  <a:t>）</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𝑗</m:t>
                        </m:r>
                      </m:sub>
                    </m:sSub>
                  </m:oMath>
                </a14:m>
                <a:endParaRPr lang="en-US" altLang="zh-CN" dirty="0"/>
              </a:p>
              <a:p>
                <a:r>
                  <a:rPr lang="en-US" altLang="zh-CN" dirty="0"/>
                  <a:t>3</a:t>
                </a:r>
                <a:r>
                  <a:rPr lang="zh-CN" altLang="en-US" dirty="0"/>
                  <a:t>）</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oMath>
                </a14:m>
                <a:endParaRPr lang="en-US" altLang="zh-CN" dirty="0"/>
              </a:p>
              <a:p>
                <a:r>
                  <a:rPr lang="zh-CN" altLang="en-US" dirty="0"/>
                  <a:t>不难发现上述两种情况下</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oMath>
                </a14:m>
                <a:r>
                  <a:rPr lang="zh-CN" altLang="en-US" dirty="0"/>
                  <a:t>两个货物可以看成独立的，不会互相影响</a:t>
                </a:r>
              </a:p>
            </p:txBody>
          </p:sp>
        </mc:Choice>
        <mc:Fallback xmlns="">
          <p:sp>
            <p:nvSpPr>
              <p:cNvPr id="3" name="内容占位符 2">
                <a:extLst>
                  <a:ext uri="{FF2B5EF4-FFF2-40B4-BE49-F238E27FC236}">
                    <a16:creationId xmlns:a16="http://schemas.microsoft.com/office/drawing/2014/main" id="{BC4AAFF8-108B-4F10-BC44-955948D57F75}"/>
                  </a:ext>
                </a:extLst>
              </p:cNvPr>
              <p:cNvSpPr>
                <a:spLocks noGrp="1" noRot="1" noChangeAspect="1" noMove="1" noResize="1" noEditPoints="1" noAdjustHandles="1" noChangeArrowheads="1" noChangeShapeType="1" noTextEdit="1"/>
              </p:cNvSpPr>
              <p:nvPr>
                <p:ph idx="1"/>
              </p:nvPr>
            </p:nvSpPr>
            <p:spPr>
              <a:blipFill>
                <a:blip r:embed="rId2"/>
                <a:stretch>
                  <a:fillRect l="-928" t="-1120" b="-32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958420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A84466-19BA-4354-91A6-57B63F63D9C3}"/>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9656DD2-1E5C-4629-8000-54E1831E34C2}"/>
                  </a:ext>
                </a:extLst>
              </p:cNvPr>
              <p:cNvSpPr>
                <a:spLocks noGrp="1"/>
              </p:cNvSpPr>
              <p:nvPr>
                <p:ph idx="1"/>
              </p:nvPr>
            </p:nvSpPr>
            <p:spPr>
              <a:xfrm>
                <a:off x="1016000" y="2003425"/>
                <a:ext cx="10515600" cy="4351338"/>
              </a:xfrm>
            </p:spPr>
            <p:txBody>
              <a:bodyPr>
                <a:normAutofit fontScale="85000" lnSpcReduction="20000"/>
              </a:bodyPr>
              <a:lstStyle/>
              <a:p>
                <a:r>
                  <a:rPr lang="zh-CN" altLang="en-US" dirty="0"/>
                  <a:t>在之前的算法中，我们枚举了两个值</a:t>
                </a:r>
                <a14:m>
                  <m:oMath xmlns:m="http://schemas.openxmlformats.org/officeDocument/2006/math">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𝑡</m:t>
                    </m:r>
                  </m:oMath>
                </a14:m>
                <a:r>
                  <a:rPr lang="zh-CN" altLang="en-US" dirty="0"/>
                  <a:t>，我们考虑减少枚举的量。</a:t>
                </a:r>
                <a:endParaRPr lang="en-US" altLang="zh-CN" dirty="0"/>
              </a:p>
              <a:p>
                <a:r>
                  <a:rPr lang="zh-CN" altLang="en-US" dirty="0"/>
                  <a:t>令</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𝑖</m:t>
                        </m:r>
                      </m:sub>
                    </m:sSub>
                  </m:oMath>
                </a14:m>
                <a:r>
                  <a:rPr lang="zh-CN" altLang="en-US" dirty="0"/>
                  <a:t>表示初始状态和最终状态下第</a:t>
                </a:r>
                <a14:m>
                  <m:oMath xmlns:m="http://schemas.openxmlformats.org/officeDocument/2006/math">
                    <m:r>
                      <a:rPr lang="en-US" altLang="zh-CN" b="0" i="1" smtClean="0">
                        <a:latin typeface="Cambria Math" panose="02040503050406030204" pitchFamily="18" charset="0"/>
                      </a:rPr>
                      <m:t>𝑖</m:t>
                    </m:r>
                  </m:oMath>
                </a14:m>
                <a:r>
                  <a:rPr lang="zh-CN" altLang="en-US" dirty="0"/>
                  <a:t>个点被覆盖的次数。</a:t>
                </a:r>
                <a:endParaRPr lang="en-US" altLang="zh-CN" dirty="0"/>
              </a:p>
              <a:p>
                <a:r>
                  <a:rPr lang="zh-CN" altLang="en-US" dirty="0"/>
                  <a:t>假设所有的翻转的区间的交集为</a:t>
                </a:r>
                <a14:m>
                  <m:oMath xmlns:m="http://schemas.openxmlformats.org/officeDocument/2006/math">
                    <m:r>
                      <a:rPr lang="en-US" altLang="zh-CN" b="0" i="0" smtClean="0">
                        <a:latin typeface="Cambria Math" panose="02040503050406030204" pitchFamily="18" charset="0"/>
                      </a:rPr>
                      <m:t>[</m:t>
                    </m:r>
                    <m:r>
                      <a:rPr lang="en-US" altLang="zh-CN" b="0" i="1" smtClean="0">
                        <a:latin typeface="Cambria Math" panose="02040503050406030204" pitchFamily="18" charset="0"/>
                      </a:rPr>
                      <m:t>𝑙</m:t>
                    </m:r>
                    <m:r>
                      <a:rPr lang="en-US" altLang="zh-CN" b="0" i="1" smtClean="0">
                        <a:latin typeface="Cambria Math" panose="02040503050406030204" pitchFamily="18" charset="0"/>
                      </a:rPr>
                      <m:t>,</m:t>
                    </m:r>
                    <m:r>
                      <a:rPr lang="en-US" altLang="zh-CN" b="0" i="1" smtClean="0">
                        <a:latin typeface="Cambria Math" panose="02040503050406030204" pitchFamily="18" charset="0"/>
                      </a:rPr>
                      <m:t>𝑟</m:t>
                    </m:r>
                    <m:r>
                      <a:rPr lang="en-US" altLang="zh-CN" b="0" i="1" smtClean="0">
                        <a:latin typeface="Cambria Math" panose="02040503050406030204" pitchFamily="18" charset="0"/>
                      </a:rPr>
                      <m:t>)</m:t>
                    </m:r>
                  </m:oMath>
                </a14:m>
                <a:r>
                  <a:rPr lang="zh-CN" altLang="en-US" dirty="0"/>
                  <a:t>，令</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𝑘</m:t>
                        </m:r>
                      </m:sub>
                    </m:sSub>
                  </m:oMath>
                </a14:m>
                <a:r>
                  <a:rPr lang="zh-CN" altLang="en-US" dirty="0"/>
                  <a:t>表示</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𝑏</m:t>
                        </m:r>
                      </m:e>
                      <m:sub>
                        <m:r>
                          <a:rPr lang="en-US" altLang="zh-CN" b="0" i="1" dirty="0" smtClean="0">
                            <a:latin typeface="Cambria Math" panose="02040503050406030204" pitchFamily="18" charset="0"/>
                          </a:rPr>
                          <m:t>𝑙</m:t>
                        </m:r>
                      </m:sub>
                    </m:sSub>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𝑏</m:t>
                        </m:r>
                      </m:e>
                      <m:sub>
                        <m:r>
                          <a:rPr lang="en-US" altLang="zh-CN" b="0" i="1" dirty="0" smtClean="0">
                            <a:latin typeface="Cambria Math" panose="02040503050406030204" pitchFamily="18" charset="0"/>
                          </a:rPr>
                          <m:t>𝑟</m:t>
                        </m:r>
                        <m:r>
                          <a:rPr lang="en-US" altLang="zh-CN" b="0" i="1" dirty="0" smtClean="0">
                            <a:latin typeface="Cambria Math" panose="02040503050406030204" pitchFamily="18" charset="0"/>
                          </a:rPr>
                          <m:t>−1</m:t>
                        </m:r>
                      </m:sub>
                    </m:sSub>
                  </m:oMath>
                </a14:m>
                <a:r>
                  <a:rPr lang="zh-CN" altLang="en-US" dirty="0"/>
                  <a:t>中的最大值</a:t>
                </a:r>
                <a:endParaRPr lang="en-US" altLang="zh-CN" dirty="0"/>
              </a:p>
              <a:p>
                <a:r>
                  <a:rPr lang="zh-CN" altLang="en-US" dirty="0"/>
                  <a:t>那么</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𝑖</m:t>
                            </m:r>
                          </m:sub>
                        </m:sSub>
                      </m:e>
                    </m:func>
                  </m:oMath>
                </a14:m>
                <a:r>
                  <a:rPr lang="zh-CN" altLang="en-US" dirty="0"/>
                  <a:t>或</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𝑏</m:t>
                        </m:r>
                      </m:e>
                      <m:sub>
                        <m:r>
                          <a:rPr lang="en-US" altLang="zh-CN" b="0" i="1" dirty="0" smtClean="0">
                            <a:latin typeface="Cambria Math" panose="02040503050406030204" pitchFamily="18" charset="0"/>
                          </a:rPr>
                          <m:t>𝑘</m:t>
                        </m:r>
                      </m:sub>
                    </m:sSub>
                    <m:r>
                      <a:rPr lang="en-US" altLang="zh-CN" b="0" i="1" dirty="0" smtClean="0">
                        <a:latin typeface="Cambria Math" panose="02040503050406030204" pitchFamily="18" charset="0"/>
                      </a:rPr>
                      <m:t>=</m:t>
                    </m:r>
                    <m:func>
                      <m:funcPr>
                        <m:ctrlPr>
                          <a:rPr lang="en-US" altLang="zh-CN" b="0" i="1" dirty="0" smtClean="0">
                            <a:latin typeface="Cambria Math" panose="02040503050406030204" pitchFamily="18" charset="0"/>
                          </a:rPr>
                        </m:ctrlPr>
                      </m:funcPr>
                      <m:fName>
                        <m:r>
                          <m:rPr>
                            <m:sty m:val="p"/>
                          </m:rPr>
                          <a:rPr lang="en-US" altLang="zh-CN" b="0" i="0" dirty="0" smtClean="0">
                            <a:latin typeface="Cambria Math" panose="02040503050406030204" pitchFamily="18" charset="0"/>
                          </a:rPr>
                          <m:t>max</m:t>
                        </m:r>
                      </m:fName>
                      <m:e>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𝑏</m:t>
                            </m:r>
                          </m:e>
                          <m:sub>
                            <m:r>
                              <a:rPr lang="en-US" altLang="zh-CN" b="0" i="1" dirty="0" smtClean="0">
                                <a:latin typeface="Cambria Math" panose="02040503050406030204" pitchFamily="18" charset="0"/>
                              </a:rPr>
                              <m:t>𝑖</m:t>
                            </m:r>
                          </m:sub>
                        </m:sSub>
                        <m:r>
                          <a:rPr lang="en-US" altLang="zh-CN" b="0" i="1" dirty="0" smtClean="0">
                            <a:latin typeface="Cambria Math" panose="02040503050406030204" pitchFamily="18" charset="0"/>
                          </a:rPr>
                          <m:t>−1</m:t>
                        </m:r>
                      </m:e>
                    </m:func>
                  </m:oMath>
                </a14:m>
                <a:endParaRPr lang="en-US" altLang="zh-CN" dirty="0"/>
              </a:p>
              <a:p>
                <a:endParaRPr lang="en-US" altLang="zh-CN" dirty="0"/>
              </a:p>
              <a:p>
                <a:r>
                  <a:rPr lang="zh-CN" altLang="en-US" dirty="0"/>
                  <a:t>证明如下：</a:t>
                </a:r>
                <a:endParaRPr lang="en-US" altLang="zh-CN" dirty="0"/>
              </a:p>
              <a:p>
                <a:r>
                  <a:rPr lang="zh-CN" altLang="en-US" dirty="0"/>
                  <a:t>若不满足，选择所有被翻转的区间中左端点最右的和右端点最左的，取消对它们的翻转</a:t>
                </a:r>
                <a:endParaRPr lang="en-US" altLang="zh-CN" dirty="0"/>
              </a:p>
              <a:p>
                <a:r>
                  <a:rPr lang="zh-CN" altLang="en-US" dirty="0"/>
                  <a:t>那么</a:t>
                </a:r>
                <a14:m>
                  <m:oMath xmlns:m="http://schemas.openxmlformats.org/officeDocument/2006/math">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𝑖</m:t>
                            </m:r>
                          </m:sub>
                        </m:sSub>
                      </m:e>
                    </m:func>
                  </m:oMath>
                </a14:m>
                <a:r>
                  <a:rPr lang="zh-CN" altLang="en-US" dirty="0"/>
                  <a:t>不会变大且</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𝑘</m:t>
                        </m:r>
                      </m:sub>
                    </m:sSub>
                  </m:oMath>
                </a14:m>
                <a:r>
                  <a:rPr lang="zh-CN" altLang="en-US" dirty="0"/>
                  <a:t>至少</a:t>
                </a:r>
                <a14:m>
                  <m:oMath xmlns:m="http://schemas.openxmlformats.org/officeDocument/2006/math">
                    <m:r>
                      <a:rPr lang="en-US" altLang="zh-CN" b="0" i="1" smtClean="0">
                        <a:latin typeface="Cambria Math" panose="02040503050406030204" pitchFamily="18" charset="0"/>
                      </a:rPr>
                      <m:t>+1</m:t>
                    </m:r>
                    <m:r>
                      <a:rPr lang="zh-CN" altLang="en-US" i="1">
                        <a:latin typeface="Cambria Math" panose="02040503050406030204" pitchFamily="18" charset="0"/>
                      </a:rPr>
                      <m:t>，</m:t>
                    </m:r>
                  </m:oMath>
                </a14:m>
                <a:r>
                  <a:rPr lang="zh-CN" altLang="en-US" dirty="0"/>
                  <a:t>重复进行上述操作直到满足条件</a:t>
                </a:r>
                <a:endParaRPr lang="en-US" altLang="zh-CN" dirty="0"/>
              </a:p>
              <a:p>
                <a:r>
                  <a:rPr lang="zh-CN" altLang="en-US" dirty="0"/>
                  <a:t>这个结论在之后会被反复用到</a:t>
                </a:r>
                <a:endParaRPr lang="en-US" altLang="zh-CN" dirty="0"/>
              </a:p>
            </p:txBody>
          </p:sp>
        </mc:Choice>
        <mc:Fallback xmlns="">
          <p:sp>
            <p:nvSpPr>
              <p:cNvPr id="3" name="内容占位符 2">
                <a:extLst>
                  <a:ext uri="{FF2B5EF4-FFF2-40B4-BE49-F238E27FC236}">
                    <a16:creationId xmlns:a16="http://schemas.microsoft.com/office/drawing/2014/main" id="{59656DD2-1E5C-4629-8000-54E1831E34C2}"/>
                  </a:ext>
                </a:extLst>
              </p:cNvPr>
              <p:cNvSpPr>
                <a:spLocks noGrp="1" noRot="1" noChangeAspect="1" noMove="1" noResize="1" noEditPoints="1" noAdjustHandles="1" noChangeArrowheads="1" noChangeShapeType="1" noTextEdit="1"/>
              </p:cNvSpPr>
              <p:nvPr>
                <p:ph idx="1"/>
              </p:nvPr>
            </p:nvSpPr>
            <p:spPr>
              <a:xfrm>
                <a:off x="1016000" y="2003425"/>
                <a:ext cx="10515600" cy="4351338"/>
              </a:xfrm>
              <a:blipFill>
                <a:blip r:embed="rId2"/>
                <a:stretch>
                  <a:fillRect l="-812" t="-2525" r="-4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459924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D7361DC-55FB-4530-8A69-ECDE1C1D4EA4}"/>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9CE3A14-B9DB-45D4-9980-9DC9070B3762}"/>
                  </a:ext>
                </a:extLst>
              </p:cNvPr>
              <p:cNvSpPr>
                <a:spLocks noGrp="1"/>
              </p:cNvSpPr>
              <p:nvPr>
                <p:ph idx="1"/>
              </p:nvPr>
            </p:nvSpPr>
            <p:spPr/>
            <p:txBody>
              <a:bodyPr>
                <a:normAutofit/>
              </a:bodyPr>
              <a:lstStyle/>
              <a:p>
                <a:r>
                  <a:rPr lang="zh-CN" altLang="en-US" dirty="0"/>
                  <a:t>有了上述结论，我们可以发现如果答案为</a:t>
                </a:r>
                <a14:m>
                  <m:oMath xmlns:m="http://schemas.openxmlformats.org/officeDocument/2006/math">
                    <m:r>
                      <a:rPr lang="en-US" altLang="zh-CN" b="0" i="1" smtClean="0">
                        <a:latin typeface="Cambria Math" panose="02040503050406030204" pitchFamily="18" charset="0"/>
                      </a:rPr>
                      <m:t>𝑎𝑛𝑠</m:t>
                    </m:r>
                  </m:oMath>
                </a14:m>
                <a:r>
                  <a:rPr lang="zh-CN" altLang="en-US" dirty="0"/>
                  <a:t>，并且我们枚举</a:t>
                </a:r>
                <a14:m>
                  <m:oMath xmlns:m="http://schemas.openxmlformats.org/officeDocument/2006/math">
                    <m:r>
                      <a:rPr lang="en-US" altLang="zh-CN" b="0" i="1" smtClean="0">
                        <a:latin typeface="Cambria Math" panose="02040503050406030204" pitchFamily="18" charset="0"/>
                      </a:rPr>
                      <m:t>𝑘</m:t>
                    </m:r>
                  </m:oMath>
                </a14:m>
                <a:r>
                  <a:rPr lang="zh-CN" altLang="en-US" dirty="0"/>
                  <a:t>，那么就有</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𝑎𝑛𝑠</m:t>
                    </m:r>
                    <m:r>
                      <a:rPr lang="zh-CN" altLang="en-US" i="1">
                        <a:latin typeface="Cambria Math" panose="02040503050406030204" pitchFamily="18" charset="0"/>
                      </a:rPr>
                      <m:t>或</m:t>
                    </m:r>
                    <m:r>
                      <a:rPr lang="en-US" altLang="zh-CN" b="0" i="1" smtClean="0">
                        <a:latin typeface="Cambria Math" panose="02040503050406030204" pitchFamily="18" charset="0"/>
                      </a:rPr>
                      <m:t>𝑎𝑛𝑠</m:t>
                    </m:r>
                    <m:r>
                      <a:rPr lang="en-US" altLang="zh-CN" b="0" i="1" smtClean="0">
                        <a:latin typeface="Cambria Math" panose="02040503050406030204" pitchFamily="18" charset="0"/>
                      </a:rPr>
                      <m:t>−1</m:t>
                    </m:r>
                  </m:oMath>
                </a14:m>
                <a:endParaRPr lang="en-US" altLang="zh-CN" dirty="0"/>
              </a:p>
              <a:p>
                <a:r>
                  <a:rPr lang="zh-CN" altLang="en-US" dirty="0"/>
                  <a:t>因此可以得到</a:t>
                </a:r>
                <a14:m>
                  <m:oMath xmlns:m="http://schemas.openxmlformats.org/officeDocument/2006/math">
                    <m:r>
                      <a:rPr lang="en-US" altLang="zh-CN" b="0" i="1" smtClean="0">
                        <a:latin typeface="Cambria Math" panose="02040503050406030204" pitchFamily="18" charset="0"/>
                      </a:rPr>
                      <m:t>𝑡</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𝑎𝑛𝑠</m:t>
                    </m:r>
                    <m:sSub>
                      <m:sSubPr>
                        <m:ctrlPr>
                          <a:rPr lang="en-US" altLang="zh-CN" b="0" i="1" smtClean="0">
                            <a:latin typeface="Cambria Math" panose="02040503050406030204" pitchFamily="18" charset="0"/>
                          </a:rPr>
                        </m:ctrlPr>
                      </m:sSubPr>
                      <m:e>
                        <m:r>
                          <a:rPr lang="zh-CN" altLang="en-US" i="1">
                            <a:latin typeface="Cambria Math" panose="02040503050406030204" pitchFamily="18" charset="0"/>
                          </a:rPr>
                          <m:t>或</m:t>
                        </m:r>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𝑎𝑛𝑠</m:t>
                    </m:r>
                    <m:r>
                      <a:rPr lang="en-US" altLang="zh-CN" b="0" i="1" smtClean="0">
                        <a:latin typeface="Cambria Math" panose="02040503050406030204" pitchFamily="18" charset="0"/>
                      </a:rPr>
                      <m:t>−1)</m:t>
                    </m:r>
                  </m:oMath>
                </a14:m>
                <a:endParaRPr lang="en-US" altLang="zh-CN" dirty="0"/>
              </a:p>
              <a:p>
                <a:endParaRPr lang="en-US" altLang="zh-CN" dirty="0"/>
              </a:p>
              <a:p>
                <a:r>
                  <a:rPr lang="zh-CN" altLang="en-US" dirty="0"/>
                  <a:t>其余部分和之前相同</a:t>
                </a:r>
                <a:endParaRPr lang="en-US" altLang="zh-CN" dirty="0"/>
              </a:p>
              <a:p>
                <a:r>
                  <a:rPr lang="zh-CN" altLang="en-US" dirty="0"/>
                  <a:t>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func>
                      <m:funcPr>
                        <m:ctrlPr>
                          <a:rPr lang="en-US" altLang="zh-CN" b="0" i="1" smtClean="0">
                            <a:latin typeface="Cambria Math" panose="02040503050406030204" pitchFamily="18" charset="0"/>
                          </a:rPr>
                        </m:ctrlPr>
                      </m:funcPr>
                      <m:fName>
                        <m:sSup>
                          <m:sSupPr>
                            <m:ctrlPr>
                              <a:rPr lang="en-US" altLang="zh-CN" b="0" i="1" smtClean="0">
                                <a:latin typeface="Cambria Math" panose="02040503050406030204" pitchFamily="18" charset="0"/>
                              </a:rPr>
                            </m:ctrlPr>
                          </m:sSupPr>
                          <m:e>
                            <m:r>
                              <m:rPr>
                                <m:sty m:val="p"/>
                              </m:rPr>
                              <a:rPr lang="en-US" altLang="zh-CN" b="0" i="0" smtClean="0">
                                <a:latin typeface="Cambria Math" panose="02040503050406030204" pitchFamily="18" charset="0"/>
                              </a:rPr>
                              <m:t>log</m:t>
                            </m:r>
                          </m:e>
                          <m:sup>
                            <m:r>
                              <a:rPr lang="en-US" altLang="zh-CN" b="0" i="1" smtClean="0">
                                <a:latin typeface="Cambria Math" panose="02040503050406030204" pitchFamily="18" charset="0"/>
                              </a:rPr>
                              <m:t>2</m:t>
                            </m:r>
                          </m:sup>
                        </m:sSup>
                      </m:fName>
                      <m:e>
                        <m:r>
                          <a:rPr lang="en-US" altLang="zh-CN" b="0" i="1" smtClean="0">
                            <a:latin typeface="Cambria Math" panose="02040503050406030204" pitchFamily="18" charset="0"/>
                          </a:rPr>
                          <m:t>𝑁</m:t>
                        </m:r>
                        <m:r>
                          <a:rPr lang="en-US" altLang="zh-CN" b="0" i="1" smtClean="0">
                            <a:latin typeface="Cambria Math" panose="02040503050406030204" pitchFamily="18" charset="0"/>
                          </a:rPr>
                          <m:t>)</m:t>
                        </m:r>
                      </m:e>
                    </m:func>
                  </m:oMath>
                </a14:m>
                <a:endParaRPr lang="zh-CN" altLang="en-US" dirty="0"/>
              </a:p>
            </p:txBody>
          </p:sp>
        </mc:Choice>
        <mc:Fallback xmlns="">
          <p:sp>
            <p:nvSpPr>
              <p:cNvPr id="3" name="内容占位符 2">
                <a:extLst>
                  <a:ext uri="{FF2B5EF4-FFF2-40B4-BE49-F238E27FC236}">
                    <a16:creationId xmlns:a16="http://schemas.microsoft.com/office/drawing/2014/main" id="{D9CE3A14-B9DB-45D4-9980-9DC9070B3762}"/>
                  </a:ext>
                </a:extLst>
              </p:cNvPr>
              <p:cNvSpPr>
                <a:spLocks noGrp="1" noRot="1" noChangeAspect="1" noMove="1" noResize="1" noEditPoints="1" noAdjustHandles="1" noChangeArrowheads="1" noChangeShapeType="1" noTextEdit="1"/>
              </p:cNvSpPr>
              <p:nvPr>
                <p:ph idx="1"/>
              </p:nvPr>
            </p:nvSpPr>
            <p:spPr>
              <a:blipFill>
                <a:blip r:embed="rId2"/>
                <a:stretch>
                  <a:fillRect l="-1043" t="-1401" r="-1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000651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D1E50C-538F-4D00-B91C-7821A3C595D0}"/>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8A6346E-6C08-4E45-90D1-013245A526CE}"/>
                  </a:ext>
                </a:extLst>
              </p:cNvPr>
              <p:cNvSpPr>
                <a:spLocks noGrp="1"/>
              </p:cNvSpPr>
              <p:nvPr>
                <p:ph idx="1"/>
              </p:nvPr>
            </p:nvSpPr>
            <p:spPr/>
            <p:txBody>
              <a:bodyPr>
                <a:normAutofit fontScale="92500" lnSpcReduction="10000"/>
              </a:bodyPr>
              <a:lstStyle/>
              <a:p>
                <a:r>
                  <a:rPr lang="zh-CN" altLang="en-US" dirty="0"/>
                  <a:t>接下来考虑减小</a:t>
                </a:r>
                <a14:m>
                  <m:oMath xmlns:m="http://schemas.openxmlformats.org/officeDocument/2006/math">
                    <m:r>
                      <a:rPr lang="en-US" altLang="zh-CN" b="0" i="1" smtClean="0">
                        <a:latin typeface="Cambria Math" panose="02040503050406030204" pitchFamily="18" charset="0"/>
                      </a:rPr>
                      <m:t>𝑘</m:t>
                    </m:r>
                  </m:oMath>
                </a14:m>
                <a:r>
                  <a:rPr lang="zh-CN" altLang="en-US" dirty="0"/>
                  <a:t>的枚举范围</a:t>
                </a:r>
                <a:endParaRPr lang="en-US" altLang="zh-CN" dirty="0"/>
              </a:p>
              <a:p>
                <a:r>
                  <a:rPr lang="zh-CN" altLang="en-US" dirty="0"/>
                  <a:t>结论：最优解中，存在一个</a:t>
                </a:r>
                <a14:m>
                  <m:oMath xmlns:m="http://schemas.openxmlformats.org/officeDocument/2006/math">
                    <m:r>
                      <a:rPr lang="en-US" altLang="zh-CN" b="0" i="1" smtClean="0">
                        <a:latin typeface="Cambria Math" panose="02040503050406030204" pitchFamily="18" charset="0"/>
                      </a:rPr>
                      <m:t>𝑘</m:t>
                    </m:r>
                  </m:oMath>
                </a14:m>
                <a:r>
                  <a:rPr lang="zh-CN" altLang="en-US" dirty="0"/>
                  <a:t>满足</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𝑖</m:t>
                            </m:r>
                          </m:sub>
                        </m:sSub>
                      </m:e>
                    </m:func>
                  </m:oMath>
                </a14:m>
                <a:endParaRPr lang="en-US" altLang="zh-CN" dirty="0"/>
              </a:p>
              <a:p>
                <a:endParaRPr lang="en-US" altLang="zh-CN" dirty="0"/>
              </a:p>
              <a:p>
                <a:r>
                  <a:rPr lang="zh-CN" altLang="en-US" dirty="0"/>
                  <a:t>依然采用反证法证明：</a:t>
                </a:r>
                <a:endParaRPr lang="en-US" altLang="zh-CN" dirty="0"/>
              </a:p>
              <a:p>
                <a:r>
                  <a:rPr lang="zh-CN" altLang="en-US" dirty="0"/>
                  <a:t>假设所有被翻转的区间的交集为</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𝑙</m:t>
                    </m:r>
                    <m:r>
                      <a:rPr lang="en-US" altLang="zh-CN" b="0" i="1" smtClean="0">
                        <a:latin typeface="Cambria Math" panose="02040503050406030204" pitchFamily="18" charset="0"/>
                      </a:rPr>
                      <m:t>,</m:t>
                    </m:r>
                    <m:r>
                      <a:rPr lang="en-US" altLang="zh-CN" b="0" i="1" smtClean="0">
                        <a:latin typeface="Cambria Math" panose="02040503050406030204" pitchFamily="18" charset="0"/>
                      </a:rPr>
                      <m:t>𝑟</m:t>
                    </m:r>
                    <m:r>
                      <a:rPr lang="en-US" altLang="zh-CN" b="0" i="1" smtClean="0">
                        <a:latin typeface="Cambria Math" panose="02040503050406030204" pitchFamily="18" charset="0"/>
                      </a:rPr>
                      <m:t>)</m:t>
                    </m:r>
                  </m:oMath>
                </a14:m>
                <a:r>
                  <a:rPr lang="zh-CN" altLang="en-US" dirty="0"/>
                  <a:t>，那么存在一个</a:t>
                </a:r>
                <a14:m>
                  <m:oMath xmlns:m="http://schemas.openxmlformats.org/officeDocument/2006/math">
                    <m:r>
                      <a:rPr lang="en-US" altLang="zh-CN" b="0" i="1" smtClean="0">
                        <a:latin typeface="Cambria Math" panose="02040503050406030204" pitchFamily="18" charset="0"/>
                      </a:rPr>
                      <m:t>𝑗</m:t>
                    </m:r>
                  </m:oMath>
                </a14:m>
                <a:r>
                  <a:rPr lang="zh-CN" altLang="en-US" dirty="0"/>
                  <a:t>满足</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𝑎</m:t>
                        </m:r>
                      </m:e>
                      <m:sub>
                        <m:r>
                          <a:rPr lang="en-US" altLang="zh-CN" b="0" i="1" dirty="0" smtClean="0">
                            <a:latin typeface="Cambria Math" panose="02040503050406030204" pitchFamily="18" charset="0"/>
                          </a:rPr>
                          <m:t>𝑗</m:t>
                        </m:r>
                      </m:sub>
                    </m:sSub>
                    <m:r>
                      <a:rPr lang="en-US" altLang="zh-CN" b="0" i="1" dirty="0" smtClean="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𝑎</m:t>
                        </m:r>
                      </m:e>
                      <m:sub>
                        <m:r>
                          <a:rPr lang="en-US" altLang="zh-CN" b="0" i="1" dirty="0" smtClean="0">
                            <a:latin typeface="Cambria Math" panose="02040503050406030204" pitchFamily="18" charset="0"/>
                          </a:rPr>
                          <m:t>𝑘</m:t>
                        </m:r>
                      </m:sub>
                    </m:sSub>
                    <m:r>
                      <a:rPr lang="en-US" altLang="zh-CN" b="0" i="1" dirty="0" smtClean="0">
                        <a:latin typeface="Cambria Math" panose="02040503050406030204" pitchFamily="18" charset="0"/>
                      </a:rPr>
                      <m:t>+1,</m:t>
                    </m:r>
                    <m:r>
                      <a:rPr lang="en-US" altLang="zh-CN" b="0" i="1" dirty="0" smtClean="0">
                        <a:latin typeface="Cambria Math" panose="02040503050406030204" pitchFamily="18" charset="0"/>
                      </a:rPr>
                      <m:t>𝑗</m:t>
                    </m:r>
                    <m:r>
                      <a:rPr lang="en-US" altLang="zh-CN" b="0" i="1" dirty="0" smtClean="0">
                        <a:latin typeface="Cambria Math" panose="02040503050406030204" pitchFamily="18" charset="0"/>
                        <a:ea typeface="Cambria Math" panose="02040503050406030204" pitchFamily="18" charset="0"/>
                      </a:rPr>
                      <m:t>∉[</m:t>
                    </m:r>
                    <m:r>
                      <a:rPr lang="en-US" altLang="zh-CN" b="0" i="1" dirty="0" smtClean="0">
                        <a:latin typeface="Cambria Math" panose="02040503050406030204" pitchFamily="18" charset="0"/>
                        <a:ea typeface="Cambria Math" panose="02040503050406030204" pitchFamily="18" charset="0"/>
                      </a:rPr>
                      <m:t>𝑙</m:t>
                    </m:r>
                    <m:r>
                      <a:rPr lang="en-US" altLang="zh-CN" b="0" i="1" dirty="0" smtClean="0">
                        <a:latin typeface="Cambria Math" panose="02040503050406030204" pitchFamily="18" charset="0"/>
                        <a:ea typeface="Cambria Math" panose="02040503050406030204" pitchFamily="18" charset="0"/>
                      </a:rPr>
                      <m:t>,</m:t>
                    </m:r>
                    <m:r>
                      <a:rPr lang="en-US" altLang="zh-CN" b="0" i="1" dirty="0" smtClean="0">
                        <a:latin typeface="Cambria Math" panose="02040503050406030204" pitchFamily="18" charset="0"/>
                        <a:ea typeface="Cambria Math" panose="02040503050406030204" pitchFamily="18" charset="0"/>
                      </a:rPr>
                      <m:t>𝑟</m:t>
                    </m:r>
                    <m:r>
                      <a:rPr lang="en-US" altLang="zh-CN" b="0" i="1" dirty="0" smtClean="0">
                        <a:latin typeface="Cambria Math" panose="02040503050406030204" pitchFamily="18" charset="0"/>
                        <a:ea typeface="Cambria Math" panose="02040503050406030204" pitchFamily="18" charset="0"/>
                      </a:rPr>
                      <m:t>)</m:t>
                    </m:r>
                  </m:oMath>
                </a14:m>
                <a:endParaRPr lang="en-US" altLang="zh-CN" dirty="0"/>
              </a:p>
              <a:p>
                <a:r>
                  <a:rPr lang="zh-CN" altLang="en-US" dirty="0"/>
                  <a:t>因为</a:t>
                </a:r>
                <a14:m>
                  <m:oMath xmlns:m="http://schemas.openxmlformats.org/officeDocument/2006/math">
                    <m:r>
                      <a:rPr lang="en-US" altLang="zh-CN" b="0" i="1" dirty="0" smtClean="0">
                        <a:latin typeface="Cambria Math" panose="02040503050406030204" pitchFamily="18" charset="0"/>
                      </a:rPr>
                      <m:t>𝑗</m:t>
                    </m:r>
                    <m:r>
                      <a:rPr lang="en-US" altLang="zh-CN" b="0" i="1" dirty="0" smtClean="0">
                        <a:latin typeface="Cambria Math" panose="02040503050406030204" pitchFamily="18" charset="0"/>
                        <a:ea typeface="Cambria Math" panose="02040503050406030204" pitchFamily="18" charset="0"/>
                      </a:rPr>
                      <m:t>∉[</m:t>
                    </m:r>
                    <m:r>
                      <a:rPr lang="en-US" altLang="zh-CN" b="0" i="1" dirty="0" smtClean="0">
                        <a:latin typeface="Cambria Math" panose="02040503050406030204" pitchFamily="18" charset="0"/>
                        <a:ea typeface="Cambria Math" panose="02040503050406030204" pitchFamily="18" charset="0"/>
                      </a:rPr>
                      <m:t>𝑙</m:t>
                    </m:r>
                    <m:r>
                      <a:rPr lang="en-US" altLang="zh-CN" b="0" i="1" dirty="0" smtClean="0">
                        <a:latin typeface="Cambria Math" panose="02040503050406030204" pitchFamily="18" charset="0"/>
                        <a:ea typeface="Cambria Math" panose="02040503050406030204" pitchFamily="18" charset="0"/>
                      </a:rPr>
                      <m:t>,</m:t>
                    </m:r>
                    <m:r>
                      <a:rPr lang="en-US" altLang="zh-CN" b="0" i="1" dirty="0" smtClean="0">
                        <a:latin typeface="Cambria Math" panose="02040503050406030204" pitchFamily="18" charset="0"/>
                        <a:ea typeface="Cambria Math" panose="02040503050406030204" pitchFamily="18" charset="0"/>
                      </a:rPr>
                      <m:t>𝑟</m:t>
                    </m:r>
                    <m:r>
                      <a:rPr lang="en-US" altLang="zh-CN" b="0" i="1" dirty="0" smtClean="0">
                        <a:latin typeface="Cambria Math" panose="02040503050406030204" pitchFamily="18" charset="0"/>
                        <a:ea typeface="Cambria Math" panose="02040503050406030204" pitchFamily="18" charset="0"/>
                      </a:rPr>
                      <m:t>)</m:t>
                    </m:r>
                  </m:oMath>
                </a14:m>
                <a:r>
                  <a:rPr lang="zh-CN" altLang="en-US" dirty="0"/>
                  <a:t>，所以至少存在一个被翻转的区间翻转后覆盖了</a:t>
                </a:r>
                <a14:m>
                  <m:oMath xmlns:m="http://schemas.openxmlformats.org/officeDocument/2006/math">
                    <m:r>
                      <a:rPr lang="en-US" altLang="zh-CN" b="0" i="1" smtClean="0">
                        <a:latin typeface="Cambria Math" panose="02040503050406030204" pitchFamily="18" charset="0"/>
                      </a:rPr>
                      <m:t>𝑗</m:t>
                    </m:r>
                  </m:oMath>
                </a14:m>
                <a:r>
                  <a:rPr lang="zh-CN" altLang="en-US" dirty="0"/>
                  <a:t>而没有覆盖</a:t>
                </a:r>
                <a14:m>
                  <m:oMath xmlns:m="http://schemas.openxmlformats.org/officeDocument/2006/math">
                    <m:r>
                      <a:rPr lang="en-US" altLang="zh-CN" b="0" i="1" smtClean="0">
                        <a:latin typeface="Cambria Math" panose="02040503050406030204" pitchFamily="18" charset="0"/>
                      </a:rPr>
                      <m:t>𝑘</m:t>
                    </m:r>
                  </m:oMath>
                </a14:m>
                <a:r>
                  <a:rPr lang="zh-CN" altLang="en-US" dirty="0"/>
                  <a:t>，那么</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+1</m:t>
                    </m:r>
                  </m:oMath>
                </a14:m>
                <a:endParaRPr lang="en-US" altLang="zh-CN" dirty="0"/>
              </a:p>
              <a:p>
                <a:r>
                  <a:rPr lang="zh-CN" altLang="en-US" dirty="0"/>
                  <a:t>那么我们得到</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+2</m:t>
                    </m:r>
                  </m:oMath>
                </a14:m>
                <a:r>
                  <a:rPr lang="zh-CN" altLang="en-US" dirty="0"/>
                  <a:t>，和之前的结论矛盾</a:t>
                </a:r>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D8A6346E-6C08-4E45-90D1-013245A526CE}"/>
                  </a:ext>
                </a:extLst>
              </p:cNvPr>
              <p:cNvSpPr>
                <a:spLocks noGrp="1" noRot="1" noChangeAspect="1" noMove="1" noResize="1" noEditPoints="1" noAdjustHandles="1" noChangeArrowheads="1" noChangeShapeType="1" noTextEdit="1"/>
              </p:cNvSpPr>
              <p:nvPr>
                <p:ph idx="1"/>
              </p:nvPr>
            </p:nvSpPr>
            <p:spPr>
              <a:blipFill>
                <a:blip r:embed="rId2"/>
                <a:stretch>
                  <a:fillRect l="-928" t="-2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671562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018703-58A4-42D8-BAE0-AADFAC2E09C1}"/>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A9F472D-F20D-47E9-BC53-CB31662ADCE3}"/>
                  </a:ext>
                </a:extLst>
              </p:cNvPr>
              <p:cNvSpPr>
                <a:spLocks noGrp="1"/>
              </p:cNvSpPr>
              <p:nvPr>
                <p:ph idx="1"/>
              </p:nvPr>
            </p:nvSpPr>
            <p:spPr/>
            <p:txBody>
              <a:bodyPr>
                <a:normAutofit/>
              </a:bodyPr>
              <a:lstStyle/>
              <a:p>
                <a:r>
                  <a:rPr lang="zh-CN" altLang="en-US" dirty="0"/>
                  <a:t>结论：假设</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𝑟</m:t>
                        </m:r>
                      </m:sub>
                    </m:sSub>
                    <m:r>
                      <a:rPr lang="zh-CN" altLang="en-US" i="1">
                        <a:latin typeface="Cambria Math" panose="02040503050406030204" pitchFamily="18" charset="0"/>
                      </a:rPr>
                      <m:t>满足</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𝑟</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𝑖</m:t>
                            </m:r>
                          </m:sub>
                        </m:sSub>
                      </m:e>
                    </m:func>
                    <m:r>
                      <a:rPr lang="en-US" altLang="zh-CN" b="0" i="1" smtClean="0">
                        <a:latin typeface="Cambria Math" panose="02040503050406030204" pitchFamily="18" charset="0"/>
                      </a:rPr>
                      <m:t> </m:t>
                    </m:r>
                  </m:oMath>
                </a14:m>
                <a:r>
                  <a:rPr lang="zh-CN" altLang="en-US" dirty="0"/>
                  <a:t>，且</a:t>
                </a:r>
                <a14:m>
                  <m:oMath xmlns:m="http://schemas.openxmlformats.org/officeDocument/2006/math">
                    <m:r>
                      <a:rPr lang="en-US" altLang="zh-CN" b="0" i="1" smtClean="0">
                        <a:latin typeface="Cambria Math" panose="02040503050406030204" pitchFamily="18" charset="0"/>
                      </a:rPr>
                      <m:t>𝑙</m:t>
                    </m:r>
                    <m:r>
                      <a:rPr lang="en-US" altLang="zh-CN" b="0" i="1" smtClean="0">
                        <a:latin typeface="Cambria Math" panose="02040503050406030204" pitchFamily="18" charset="0"/>
                      </a:rPr>
                      <m:t>,</m:t>
                    </m:r>
                    <m:r>
                      <a:rPr lang="en-US" altLang="zh-CN" b="0" i="1" smtClean="0">
                        <a:latin typeface="Cambria Math" panose="02040503050406030204" pitchFamily="18" charset="0"/>
                      </a:rPr>
                      <m:t>𝑟</m:t>
                    </m:r>
                  </m:oMath>
                </a14:m>
                <a:r>
                  <a:rPr lang="zh-CN" altLang="en-US" dirty="0"/>
                  <a:t>分别是最左端和最右端的两个</a:t>
                </a:r>
                <a:endParaRPr lang="en-US" altLang="zh-CN" dirty="0"/>
              </a:p>
              <a:p>
                <a:endParaRPr lang="en-US" altLang="zh-CN" dirty="0"/>
              </a:p>
              <a:p>
                <a:r>
                  <a:rPr lang="zh-CN" altLang="en-US" dirty="0"/>
                  <a:t>同样采用反证法，假设最优方案在</a:t>
                </a:r>
                <a14:m>
                  <m:oMath xmlns:m="http://schemas.openxmlformats.org/officeDocument/2006/math">
                    <m:r>
                      <m:rPr>
                        <m:sty m:val="p"/>
                      </m:rPr>
                      <a:rPr lang="en-US" altLang="zh-CN" b="0" i="0" smtClean="0">
                        <a:latin typeface="Cambria Math" panose="02040503050406030204" pitchFamily="18" charset="0"/>
                      </a:rPr>
                      <m:t>k</m:t>
                    </m:r>
                    <m:r>
                      <a:rPr lang="en-US" altLang="zh-CN" b="0" i="0" smtClean="0">
                        <a:latin typeface="Cambria Math" panose="02040503050406030204" pitchFamily="18" charset="0"/>
                      </a:rPr>
                      <m:t>=</m:t>
                    </m:r>
                    <m:r>
                      <a:rPr lang="en-US" altLang="zh-CN" b="0" i="1" smtClean="0">
                        <a:latin typeface="Cambria Math" panose="02040503050406030204" pitchFamily="18" charset="0"/>
                      </a:rPr>
                      <m:t>𝑡</m:t>
                    </m:r>
                  </m:oMath>
                </a14:m>
                <a:r>
                  <a:rPr lang="zh-CN" altLang="en-US" dirty="0"/>
                  <a:t>处取到，</a:t>
                </a:r>
                <a:endParaRPr lang="en-US" altLang="zh-CN" dirty="0"/>
              </a:p>
              <a:p>
                <a:r>
                  <a:rPr lang="zh-CN" altLang="en-US" dirty="0"/>
                  <a:t>显然</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𝑡</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𝑖</m:t>
                            </m:r>
                          </m:sub>
                        </m:sSub>
                      </m:e>
                    </m:func>
                    <m:r>
                      <a:rPr lang="en-US" altLang="zh-CN" b="0" i="1" smtClean="0">
                        <a:latin typeface="Cambria Math" panose="02040503050406030204" pitchFamily="18" charset="0"/>
                      </a:rPr>
                      <m:t>,</m:t>
                    </m:r>
                    <m:r>
                      <a:rPr lang="en-US" altLang="zh-CN" b="0" i="1" smtClean="0">
                        <a:latin typeface="Cambria Math" panose="02040503050406030204" pitchFamily="18" charset="0"/>
                      </a:rPr>
                      <m:t>𝑙</m:t>
                    </m:r>
                    <m:r>
                      <a:rPr lang="en-US" altLang="zh-CN" b="0" i="1" smtClean="0">
                        <a:latin typeface="Cambria Math" panose="02040503050406030204" pitchFamily="18" charset="0"/>
                      </a:rPr>
                      <m:t>&lt;</m:t>
                    </m:r>
                    <m:r>
                      <a:rPr lang="en-US" altLang="zh-CN" b="0" i="1" smtClean="0">
                        <a:latin typeface="Cambria Math" panose="02040503050406030204" pitchFamily="18" charset="0"/>
                      </a:rPr>
                      <m:t>𝑡</m:t>
                    </m:r>
                    <m:r>
                      <a:rPr lang="en-US" altLang="zh-CN" b="0" i="1" smtClean="0">
                        <a:latin typeface="Cambria Math" panose="02040503050406030204" pitchFamily="18" charset="0"/>
                      </a:rPr>
                      <m:t>&lt;</m:t>
                    </m:r>
                    <m:r>
                      <a:rPr lang="en-US" altLang="zh-CN" b="0" i="1" smtClean="0">
                        <a:latin typeface="Cambria Math" panose="02040503050406030204" pitchFamily="18" charset="0"/>
                      </a:rPr>
                      <m:t>𝑟</m:t>
                    </m:r>
                  </m:oMath>
                </a14:m>
                <a:r>
                  <a:rPr lang="zh-CN" altLang="en-US" dirty="0"/>
                  <a:t>，现在对</a:t>
                </a:r>
                <a14:m>
                  <m:oMath xmlns:m="http://schemas.openxmlformats.org/officeDocument/2006/math">
                    <m:r>
                      <a:rPr lang="zh-CN" altLang="en-US" i="1">
                        <a:latin typeface="Cambria Math" panose="02040503050406030204" pitchFamily="18" charset="0"/>
                      </a:rPr>
                      <m:t>最优</m:t>
                    </m:r>
                    <m:r>
                      <a:rPr lang="zh-CN" altLang="en-US" i="1" smtClean="0">
                        <a:latin typeface="Cambria Math" panose="02040503050406030204" pitchFamily="18" charset="0"/>
                      </a:rPr>
                      <m:t>方案</m:t>
                    </m:r>
                  </m:oMath>
                </a14:m>
                <a:r>
                  <a:rPr lang="zh-CN" altLang="en-US" dirty="0"/>
                  <a:t>进行考虑</a:t>
                </a:r>
                <a:endParaRPr lang="en-US" altLang="zh-CN" dirty="0"/>
              </a:p>
              <a:p>
                <a:r>
                  <a:rPr lang="zh-CN" altLang="en-US" dirty="0"/>
                  <a:t>一个显然的结论是不会存在被翻转的区间</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oMath>
                </a14:m>
                <a:r>
                  <a:rPr lang="zh-CN" altLang="en-US" dirty="0"/>
                  <a:t>满足</a:t>
                </a:r>
                <a14:m>
                  <m:oMath xmlns:m="http://schemas.openxmlformats.org/officeDocument/2006/math">
                    <m:r>
                      <a:rPr lang="en-US" altLang="zh-CN" b="0" i="1" dirty="0" smtClean="0">
                        <a:latin typeface="Cambria Math" panose="02040503050406030204" pitchFamily="18" charset="0"/>
                      </a:rPr>
                      <m:t>𝑥</m:t>
                    </m:r>
                    <m:r>
                      <a:rPr lang="en-US" altLang="zh-CN" b="0" i="1" dirty="0" smtClean="0">
                        <a:latin typeface="Cambria Math" panose="02040503050406030204" pitchFamily="18" charset="0"/>
                      </a:rPr>
                      <m:t>&gt;</m:t>
                    </m:r>
                    <m:r>
                      <a:rPr lang="en-US" altLang="zh-CN" b="0" i="1" dirty="0" smtClean="0">
                        <a:latin typeface="Cambria Math" panose="02040503050406030204" pitchFamily="18" charset="0"/>
                      </a:rPr>
                      <m:t>𝑟</m:t>
                    </m:r>
                  </m:oMath>
                </a14:m>
                <a:r>
                  <a:rPr lang="zh-CN" altLang="en-US" dirty="0"/>
                  <a:t>或</a:t>
                </a:r>
                <a14:m>
                  <m:oMath xmlns:m="http://schemas.openxmlformats.org/officeDocument/2006/math">
                    <m:r>
                      <a:rPr lang="en-US" altLang="zh-CN" b="0" i="1" dirty="0" smtClean="0">
                        <a:latin typeface="Cambria Math" panose="02040503050406030204" pitchFamily="18" charset="0"/>
                      </a:rPr>
                      <m:t>𝑦</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𝑙</m:t>
                    </m:r>
                  </m:oMath>
                </a14:m>
                <a:endParaRPr lang="en-US" altLang="zh-CN" dirty="0"/>
              </a:p>
              <a:p>
                <a:endParaRPr lang="en-US" altLang="zh-CN" b="0" dirty="0"/>
              </a:p>
            </p:txBody>
          </p:sp>
        </mc:Choice>
        <mc:Fallback xmlns="">
          <p:sp>
            <p:nvSpPr>
              <p:cNvPr id="3" name="内容占位符 2">
                <a:extLst>
                  <a:ext uri="{FF2B5EF4-FFF2-40B4-BE49-F238E27FC236}">
                    <a16:creationId xmlns:a16="http://schemas.microsoft.com/office/drawing/2014/main" id="{7A9F472D-F20D-47E9-BC53-CB31662ADCE3}"/>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2568685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F1129E-85AD-4A18-897D-E31530C598C0}"/>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AD2AC3B-3B5E-42DE-BD26-B0B7DDC6AB82}"/>
                  </a:ext>
                </a:extLst>
              </p:cNvPr>
              <p:cNvSpPr>
                <a:spLocks noGrp="1"/>
              </p:cNvSpPr>
              <p:nvPr>
                <p:ph idx="1"/>
              </p:nvPr>
            </p:nvSpPr>
            <p:spPr/>
            <p:txBody>
              <a:bodyPr>
                <a:normAutofit fontScale="92500" lnSpcReduction="10000"/>
              </a:bodyPr>
              <a:lstStyle/>
              <a:p>
                <a:r>
                  <a:rPr lang="zh-CN" altLang="en-US" dirty="0"/>
                  <a:t>引理</a:t>
                </a:r>
                <a:r>
                  <a:rPr lang="en-US" altLang="zh-CN" dirty="0"/>
                  <a:t>1</a:t>
                </a:r>
                <a:r>
                  <a:rPr lang="zh-CN" altLang="en-US" dirty="0"/>
                  <a:t>：不存在一个被翻转的区间</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oMath>
                </a14:m>
                <a:r>
                  <a:rPr lang="zh-CN" altLang="en-US" b="0" dirty="0"/>
                  <a:t>满足</a:t>
                </a:r>
                <a14:m>
                  <m:oMath xmlns:m="http://schemas.openxmlformats.org/officeDocument/2006/math">
                    <m:r>
                      <a:rPr lang="en-US" altLang="zh-CN" b="0" i="1" dirty="0" smtClean="0">
                        <a:latin typeface="Cambria Math" panose="02040503050406030204" pitchFamily="18" charset="0"/>
                      </a:rPr>
                      <m:t>𝑙</m:t>
                    </m:r>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𝑥</m:t>
                    </m:r>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𝑦</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𝑟</m:t>
                    </m:r>
                  </m:oMath>
                </a14:m>
                <a:endParaRPr lang="en-US" altLang="zh-CN" b="0" dirty="0"/>
              </a:p>
              <a:p>
                <a:endParaRPr lang="en-US" altLang="zh-CN" b="0" dirty="0"/>
              </a:p>
              <a:p>
                <a:r>
                  <a:rPr lang="zh-CN" altLang="en-US" dirty="0"/>
                  <a:t>反证，采用和之前类似的方法，假设不对这个区间翻转，对应的</a:t>
                </a:r>
                <a14:m>
                  <m:oMath xmlns:m="http://schemas.openxmlformats.org/officeDocument/2006/math">
                    <m:r>
                      <a:rPr lang="en-US" altLang="zh-CN" b="0" i="1" smtClean="0">
                        <a:latin typeface="Cambria Math" panose="02040503050406030204" pitchFamily="18" charset="0"/>
                      </a:rPr>
                      <m:t>𝑏</m:t>
                    </m:r>
                  </m:oMath>
                </a14:m>
                <a:r>
                  <a:rPr lang="zh-CN" altLang="en-US" b="0" dirty="0"/>
                  <a:t>数组为</a:t>
                </a:r>
                <a14:m>
                  <m:oMath xmlns:m="http://schemas.openxmlformats.org/officeDocument/2006/math">
                    <m:r>
                      <a:rPr lang="en-US" altLang="zh-CN" b="0" i="1" smtClean="0">
                        <a:latin typeface="Cambria Math" panose="02040503050406030204" pitchFamily="18" charset="0"/>
                      </a:rPr>
                      <m:t>𝑏</m:t>
                    </m:r>
                    <m:r>
                      <a:rPr lang="en-US" altLang="zh-CN" b="0" i="1" smtClean="0">
                        <a:latin typeface="Cambria Math" panose="02040503050406030204" pitchFamily="18" charset="0"/>
                      </a:rPr>
                      <m:t>′</m:t>
                    </m:r>
                  </m:oMath>
                </a14:m>
                <a:r>
                  <a:rPr lang="zh-CN" altLang="en-US" b="0" dirty="0"/>
                  <a:t>，那么：</a:t>
                </a:r>
                <a:endParaRPr lang="en-US" altLang="zh-CN" b="0" dirty="0"/>
              </a:p>
              <a:p>
                <a14:m>
                  <m:oMath xmlns:m="http://schemas.openxmlformats.org/officeDocument/2006/math">
                    <m:sSubSup>
                      <m:sSubSupPr>
                        <m:ctrlPr>
                          <a:rPr lang="en-US" altLang="zh-CN" b="0" i="1" smtClean="0">
                            <a:latin typeface="Cambria Math" panose="02040503050406030204" pitchFamily="18" charset="0"/>
                          </a:rPr>
                        </m:ctrlPr>
                      </m:sSubSup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𝑡</m:t>
                        </m:r>
                      </m:sub>
                      <m:sup>
                        <m:r>
                          <a:rPr lang="en-US" altLang="zh-CN" b="0" i="1" smtClean="0">
                            <a:latin typeface="Cambria Math" panose="02040503050406030204" pitchFamily="18" charset="0"/>
                          </a:rPr>
                          <m:t>′</m:t>
                        </m:r>
                      </m:sup>
                    </m:sSub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𝑡</m:t>
                        </m:r>
                      </m:sub>
                    </m:sSub>
                    <m:r>
                      <a:rPr lang="en-US" altLang="zh-CN" b="0" i="1" smtClean="0">
                        <a:latin typeface="Cambria Math" panose="02040503050406030204" pitchFamily="18" charset="0"/>
                      </a:rPr>
                      <m:t>+1</m:t>
                    </m:r>
                  </m:oMath>
                </a14:m>
                <a:endParaRPr lang="en-US" altLang="zh-CN" b="0" dirty="0"/>
              </a:p>
              <a:p>
                <a14:m>
                  <m:oMath xmlns:m="http://schemas.openxmlformats.org/officeDocument/2006/math">
                    <m:sSubSup>
                      <m:sSubSupPr>
                        <m:ctrlPr>
                          <a:rPr lang="en-US" altLang="zh-CN" b="0" i="1" smtClean="0">
                            <a:latin typeface="Cambria Math" panose="02040503050406030204" pitchFamily="18" charset="0"/>
                          </a:rPr>
                        </m:ctrlPr>
                      </m:sSubSup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𝑙</m:t>
                        </m:r>
                      </m:sub>
                      <m:sup>
                        <m:r>
                          <a:rPr lang="en-US" altLang="zh-CN" b="0" i="1" smtClean="0">
                            <a:latin typeface="Cambria Math" panose="02040503050406030204" pitchFamily="18" charset="0"/>
                          </a:rPr>
                          <m:t>′</m:t>
                        </m:r>
                      </m:sup>
                    </m:sSub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−1</m:t>
                    </m:r>
                  </m:oMath>
                </a14:m>
                <a:endParaRPr lang="en-US" altLang="zh-CN" b="0" dirty="0"/>
              </a:p>
              <a:p>
                <a:r>
                  <a:rPr lang="zh-CN" altLang="en-US" b="0" dirty="0"/>
                  <a:t>考虑不对这个区间翻转的情况下，所有翻转的区间的交集为</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𝑢</m:t>
                    </m:r>
                    <m:r>
                      <a:rPr lang="en-US" altLang="zh-CN" b="0" i="1" smtClean="0">
                        <a:latin typeface="Cambria Math" panose="02040503050406030204" pitchFamily="18" charset="0"/>
                      </a:rPr>
                      <m:t>,</m:t>
                    </m:r>
                    <m:r>
                      <a:rPr lang="en-US" altLang="zh-CN" b="0" i="1" smtClean="0">
                        <a:latin typeface="Cambria Math" panose="02040503050406030204" pitchFamily="18" charset="0"/>
                      </a:rPr>
                      <m:t>𝑣</m:t>
                    </m:r>
                    <m:r>
                      <a:rPr lang="en-US" altLang="zh-CN" b="0" i="1" smtClean="0">
                        <a:latin typeface="Cambria Math" panose="02040503050406030204" pitchFamily="18" charset="0"/>
                      </a:rPr>
                      <m:t>)</m:t>
                    </m:r>
                  </m:oMath>
                </a14:m>
                <a:r>
                  <a:rPr lang="zh-CN" altLang="en-US" b="0" dirty="0"/>
                  <a:t>，那么必然有</a:t>
                </a:r>
                <a14:m>
                  <m:oMath xmlns:m="http://schemas.openxmlformats.org/officeDocument/2006/math">
                    <m:r>
                      <a:rPr lang="en-US" altLang="zh-CN" b="0" i="1" smtClean="0">
                        <a:latin typeface="Cambria Math" panose="02040503050406030204" pitchFamily="18" charset="0"/>
                      </a:rPr>
                      <m:t>𝑡</m:t>
                    </m:r>
                    <m:r>
                      <a:rPr lang="en-US" altLang="zh-CN" b="0" i="1" smtClean="0">
                        <a:latin typeface="Cambria Math" panose="02040503050406030204" pitchFamily="18" charset="0"/>
                      </a:rPr>
                      <m:t>∈[</m:t>
                    </m:r>
                    <m:r>
                      <a:rPr lang="en-US" altLang="zh-CN" b="0" i="1" smtClean="0">
                        <a:latin typeface="Cambria Math" panose="02040503050406030204" pitchFamily="18" charset="0"/>
                      </a:rPr>
                      <m:t>𝑢</m:t>
                    </m:r>
                    <m:r>
                      <a:rPr lang="en-US" altLang="zh-CN" b="0" i="1" smtClean="0">
                        <a:latin typeface="Cambria Math" panose="02040503050406030204" pitchFamily="18" charset="0"/>
                      </a:rPr>
                      <m:t>,</m:t>
                    </m:r>
                    <m:r>
                      <a:rPr lang="en-US" altLang="zh-CN" b="0" i="1" smtClean="0">
                        <a:latin typeface="Cambria Math" panose="02040503050406030204" pitchFamily="18" charset="0"/>
                      </a:rPr>
                      <m:t>𝑣</m:t>
                    </m:r>
                    <m:r>
                      <a:rPr lang="en-US" altLang="zh-CN" b="0" i="1" smtClean="0">
                        <a:latin typeface="Cambria Math" panose="02040503050406030204" pitchFamily="18" charset="0"/>
                      </a:rPr>
                      <m:t>)</m:t>
                    </m:r>
                  </m:oMath>
                </a14:m>
                <a:r>
                  <a:rPr lang="zh-CN" altLang="en-US" b="0" dirty="0"/>
                  <a:t>，从而</a:t>
                </a:r>
                <a14:m>
                  <m:oMath xmlns:m="http://schemas.openxmlformats.org/officeDocument/2006/math">
                    <m:sSubSup>
                      <m:sSubSupPr>
                        <m:ctrlPr>
                          <a:rPr lang="en-US" altLang="zh-CN" b="0" i="1" smtClean="0">
                            <a:latin typeface="Cambria Math" panose="02040503050406030204" pitchFamily="18" charset="0"/>
                          </a:rPr>
                        </m:ctrlPr>
                      </m:sSubSup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𝑡</m:t>
                        </m:r>
                      </m:sub>
                      <m:sup>
                        <m:r>
                          <a:rPr lang="en-US" altLang="zh-CN" b="0" i="1" smtClean="0">
                            <a:latin typeface="Cambria Math" panose="02040503050406030204" pitchFamily="18" charset="0"/>
                          </a:rPr>
                          <m:t>′</m:t>
                        </m:r>
                      </m:sup>
                    </m:sSub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𝑡</m:t>
                        </m:r>
                      </m:sub>
                    </m:sSub>
                    <m:r>
                      <a:rPr lang="en-US" altLang="zh-CN" b="0" i="1" smtClean="0">
                        <a:latin typeface="Cambria Math" panose="02040503050406030204" pitchFamily="18" charset="0"/>
                      </a:rPr>
                      <m:t>≤</m:t>
                    </m:r>
                    <m:sSubSup>
                      <m:sSubSupPr>
                        <m:ctrlPr>
                          <a:rPr lang="en-US" altLang="zh-CN" b="0" i="1" smtClean="0">
                            <a:latin typeface="Cambria Math" panose="02040503050406030204" pitchFamily="18" charset="0"/>
                          </a:rPr>
                        </m:ctrlPr>
                      </m:sSubSup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𝑙</m:t>
                        </m:r>
                      </m:sub>
                      <m:sup>
                        <m:r>
                          <a:rPr lang="en-US" altLang="zh-CN" b="0" i="1" smtClean="0">
                            <a:latin typeface="Cambria Math" panose="02040503050406030204" pitchFamily="18" charset="0"/>
                          </a:rPr>
                          <m:t>′</m:t>
                        </m:r>
                      </m:sup>
                    </m:sSubSup>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𝑙</m:t>
                        </m:r>
                      </m:sub>
                    </m:sSub>
                    <m:r>
                      <a:rPr lang="zh-CN" altLang="en-US" i="1">
                        <a:latin typeface="Cambria Math" panose="02040503050406030204" pitchFamily="18" charset="0"/>
                      </a:rPr>
                      <m:t>，</m:t>
                    </m:r>
                  </m:oMath>
                </a14:m>
                <a:r>
                  <a:rPr lang="zh-CN" altLang="en-US" b="0" dirty="0"/>
                  <a:t>从而</a:t>
                </a:r>
                <a14:m>
                  <m:oMath xmlns:m="http://schemas.openxmlformats.org/officeDocument/2006/math">
                    <m:sSubSup>
                      <m:sSubSupPr>
                        <m:ctrlPr>
                          <a:rPr lang="en-US" altLang="zh-CN" b="0" i="1" smtClean="0">
                            <a:latin typeface="Cambria Math" panose="02040503050406030204" pitchFamily="18" charset="0"/>
                          </a:rPr>
                        </m:ctrlPr>
                      </m:sSubSup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𝑙</m:t>
                        </m:r>
                      </m:sub>
                      <m:sup>
                        <m:r>
                          <a:rPr lang="en-US" altLang="zh-CN" b="0" i="1" smtClean="0">
                            <a:latin typeface="Cambria Math" panose="02040503050406030204" pitchFamily="18" charset="0"/>
                          </a:rPr>
                          <m:t>′</m:t>
                        </m:r>
                      </m:sup>
                    </m:sSubSup>
                    <m:r>
                      <a:rPr lang="en-US" altLang="zh-CN" b="0" i="1" smtClean="0">
                        <a:latin typeface="Cambria Math" panose="02040503050406030204" pitchFamily="18" charset="0"/>
                      </a:rPr>
                      <m:t>≥</m:t>
                    </m:r>
                    <m:sSubSup>
                      <m:sSubSupPr>
                        <m:ctrlPr>
                          <a:rPr lang="en-US" altLang="zh-CN" b="0" i="1" smtClean="0">
                            <a:latin typeface="Cambria Math" panose="02040503050406030204" pitchFamily="18" charset="0"/>
                          </a:rPr>
                        </m:ctrlPr>
                      </m:sSubSup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𝑡</m:t>
                        </m:r>
                      </m:sub>
                      <m:sup>
                        <m:r>
                          <a:rPr lang="en-US" altLang="zh-CN" b="0" i="1" smtClean="0">
                            <a:latin typeface="Cambria Math" panose="02040503050406030204" pitchFamily="18" charset="0"/>
                          </a:rPr>
                          <m:t>′</m:t>
                        </m:r>
                      </m:sup>
                    </m:sSubSup>
                  </m:oMath>
                </a14:m>
                <a:endParaRPr lang="en-US" altLang="zh-CN" dirty="0"/>
              </a:p>
              <a:p>
                <a:r>
                  <a:rPr lang="zh-CN" altLang="en-US" dirty="0"/>
                  <a:t>那么我们可以得到</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𝑡</m:t>
                        </m:r>
                      </m:sub>
                    </m:sSub>
                    <m:r>
                      <a:rPr lang="en-US" altLang="zh-CN" b="0" i="1" smtClean="0">
                        <a:latin typeface="Cambria Math" panose="02040503050406030204" pitchFamily="18" charset="0"/>
                      </a:rPr>
                      <m:t>+2</m:t>
                    </m:r>
                  </m:oMath>
                </a14:m>
                <a:r>
                  <a:rPr lang="zh-CN" altLang="en-US" dirty="0"/>
                  <a:t>，矛盾</a:t>
                </a:r>
              </a:p>
            </p:txBody>
          </p:sp>
        </mc:Choice>
        <mc:Fallback xmlns="">
          <p:sp>
            <p:nvSpPr>
              <p:cNvPr id="3" name="内容占位符 2">
                <a:extLst>
                  <a:ext uri="{FF2B5EF4-FFF2-40B4-BE49-F238E27FC236}">
                    <a16:creationId xmlns:a16="http://schemas.microsoft.com/office/drawing/2014/main" id="{9AD2AC3B-3B5E-42DE-BD26-B0B7DDC6AB82}"/>
                  </a:ext>
                </a:extLst>
              </p:cNvPr>
              <p:cNvSpPr>
                <a:spLocks noGrp="1" noRot="1" noChangeAspect="1" noMove="1" noResize="1" noEditPoints="1" noAdjustHandles="1" noChangeArrowheads="1" noChangeShapeType="1" noTextEdit="1"/>
              </p:cNvSpPr>
              <p:nvPr>
                <p:ph idx="1"/>
              </p:nvPr>
            </p:nvSpPr>
            <p:spPr>
              <a:blipFill>
                <a:blip r:embed="rId2"/>
                <a:stretch>
                  <a:fillRect l="-928" t="-2101" r="-5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5412711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40A353-A172-40D5-8294-2A1B06A05D2E}"/>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F1F1F85-3BAD-4AEB-93C9-F1C79CA1E2B3}"/>
                  </a:ext>
                </a:extLst>
              </p:cNvPr>
              <p:cNvSpPr>
                <a:spLocks noGrp="1"/>
              </p:cNvSpPr>
              <p:nvPr>
                <p:ph idx="1"/>
              </p:nvPr>
            </p:nvSpPr>
            <p:spPr/>
            <p:txBody>
              <a:bodyPr>
                <a:normAutofit fontScale="85000" lnSpcReduction="20000"/>
              </a:bodyPr>
              <a:lstStyle/>
              <a:p>
                <a:r>
                  <a:rPr lang="zh-CN" altLang="en-US" dirty="0"/>
                  <a:t>我们要证明</a:t>
                </a:r>
                <a14:m>
                  <m:oMath xmlns:m="http://schemas.openxmlformats.org/officeDocument/2006/math">
                    <m:r>
                      <a:rPr lang="en-US" altLang="zh-CN" b="0" i="1" smtClean="0">
                        <a:latin typeface="Cambria Math" panose="02040503050406030204" pitchFamily="18" charset="0"/>
                      </a:rPr>
                      <m:t>𝑘</m:t>
                    </m:r>
                    <m:r>
                      <a:rPr lang="en-US" altLang="zh-CN" b="0" i="1" smtClean="0">
                        <a:latin typeface="Cambria Math" panose="02040503050406030204" pitchFamily="18" charset="0"/>
                      </a:rPr>
                      <m:t>=</m:t>
                    </m:r>
                    <m:r>
                      <a:rPr lang="en-US" altLang="zh-CN" b="0" i="1" smtClean="0">
                        <a:latin typeface="Cambria Math" panose="02040503050406030204" pitchFamily="18" charset="0"/>
                      </a:rPr>
                      <m:t>𝑙</m:t>
                    </m:r>
                    <m:r>
                      <a:rPr lang="zh-CN" altLang="en-US" i="1">
                        <a:latin typeface="Cambria Math" panose="02040503050406030204" pitchFamily="18" charset="0"/>
                      </a:rPr>
                      <m:t>和</m:t>
                    </m:r>
                    <m:r>
                      <a:rPr lang="en-US" altLang="zh-CN" b="0" i="1" smtClean="0">
                        <a:latin typeface="Cambria Math" panose="02040503050406030204" pitchFamily="18" charset="0"/>
                      </a:rPr>
                      <m:t>𝑘</m:t>
                    </m:r>
                    <m:r>
                      <a:rPr lang="en-US" altLang="zh-CN" b="0" i="1" smtClean="0">
                        <a:latin typeface="Cambria Math" panose="02040503050406030204" pitchFamily="18" charset="0"/>
                      </a:rPr>
                      <m:t>=</m:t>
                    </m:r>
                    <m:r>
                      <a:rPr lang="en-US" altLang="zh-CN" b="0" i="1" smtClean="0">
                        <a:latin typeface="Cambria Math" panose="02040503050406030204" pitchFamily="18" charset="0"/>
                      </a:rPr>
                      <m:t>𝑟</m:t>
                    </m:r>
                  </m:oMath>
                </a14:m>
                <a:r>
                  <a:rPr lang="zh-CN" altLang="en-US" dirty="0"/>
                  <a:t>都不能取到最优解的情况不存在，除了说明引理</a:t>
                </a:r>
                <a:r>
                  <a:rPr lang="en-US" altLang="zh-CN" dirty="0"/>
                  <a:t>1</a:t>
                </a:r>
                <a:r>
                  <a:rPr lang="zh-CN" altLang="en-US" dirty="0"/>
                  <a:t>中的情况不存在，还需要说明：</a:t>
                </a:r>
                <a:endParaRPr lang="en-US" altLang="zh-CN" dirty="0"/>
              </a:p>
              <a:p>
                <a:r>
                  <a:rPr lang="zh-CN" altLang="en-US" dirty="0"/>
                  <a:t>引理</a:t>
                </a:r>
                <a:r>
                  <a:rPr lang="en-US" altLang="zh-CN" dirty="0"/>
                  <a:t>2</a:t>
                </a:r>
                <a:r>
                  <a:rPr lang="zh-CN" altLang="en-US" dirty="0"/>
                  <a:t>：不存在两个同时被翻转的区间</a:t>
                </a:r>
                <a14:m>
                  <m:oMath xmlns:m="http://schemas.openxmlformats.org/officeDocument/2006/math">
                    <m:d>
                      <m:dPr>
                        <m:begChr m:val="["/>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𝑥</m:t>
                        </m:r>
                        <m:r>
                          <a:rPr lang="en-US" altLang="zh-CN" b="0" i="1" smtClean="0">
                            <a:latin typeface="Cambria Math" panose="02040503050406030204" pitchFamily="18" charset="0"/>
                          </a:rPr>
                          <m:t>1,</m:t>
                        </m:r>
                        <m:r>
                          <a:rPr lang="en-US" altLang="zh-CN" b="0" i="1" smtClean="0">
                            <a:latin typeface="Cambria Math" panose="02040503050406030204" pitchFamily="18" charset="0"/>
                          </a:rPr>
                          <m:t>𝑦</m:t>
                        </m:r>
                        <m:r>
                          <a:rPr lang="en-US" altLang="zh-CN" b="0" i="1" smtClean="0">
                            <a:latin typeface="Cambria Math" panose="02040503050406030204" pitchFamily="18" charset="0"/>
                          </a:rPr>
                          <m:t>1</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2,</m:t>
                    </m:r>
                    <m:r>
                      <a:rPr lang="en-US" altLang="zh-CN" b="0" i="1" smtClean="0">
                        <a:latin typeface="Cambria Math" panose="02040503050406030204" pitchFamily="18" charset="0"/>
                      </a:rPr>
                      <m:t>𝑦</m:t>
                    </m:r>
                    <m:r>
                      <a:rPr lang="en-US" altLang="zh-CN" b="0" i="1" smtClean="0">
                        <a:latin typeface="Cambria Math" panose="02040503050406030204" pitchFamily="18" charset="0"/>
                      </a:rPr>
                      <m:t>2)</m:t>
                    </m:r>
                  </m:oMath>
                </a14:m>
                <a:r>
                  <a:rPr lang="zh-CN" altLang="en-US" dirty="0"/>
                  <a:t>，满足</a:t>
                </a:r>
                <a14:m>
                  <m:oMath xmlns:m="http://schemas.openxmlformats.org/officeDocument/2006/math">
                    <m:r>
                      <a:rPr lang="en-US" altLang="zh-CN" b="0" i="1" smtClean="0">
                        <a:latin typeface="Cambria Math" panose="02040503050406030204" pitchFamily="18" charset="0"/>
                      </a:rPr>
                      <m:t>𝑦</m:t>
                    </m:r>
                    <m:r>
                      <a:rPr lang="en-US" altLang="zh-CN" b="0" i="1" smtClean="0">
                        <a:latin typeface="Cambria Math" panose="02040503050406030204" pitchFamily="18" charset="0"/>
                      </a:rPr>
                      <m:t>2≤</m:t>
                    </m:r>
                    <m:r>
                      <a:rPr lang="en-US" altLang="zh-CN" b="0" i="1" smtClean="0">
                        <a:latin typeface="Cambria Math" panose="02040503050406030204" pitchFamily="18" charset="0"/>
                      </a:rPr>
                      <m:t>𝑟</m:t>
                    </m:r>
                  </m:oMath>
                </a14:m>
                <a:r>
                  <a:rPr lang="zh-CN" altLang="en-US" dirty="0"/>
                  <a:t>且</a:t>
                </a:r>
                <a14:m>
                  <m:oMath xmlns:m="http://schemas.openxmlformats.org/officeDocument/2006/math">
                    <m:r>
                      <a:rPr lang="en-US" altLang="zh-CN" b="0" i="1" dirty="0" smtClean="0">
                        <a:latin typeface="Cambria Math" panose="02040503050406030204" pitchFamily="18" charset="0"/>
                      </a:rPr>
                      <m:t>𝑥</m:t>
                    </m:r>
                    <m:r>
                      <a:rPr lang="en-US" altLang="zh-CN" b="0" i="1" dirty="0" smtClean="0">
                        <a:latin typeface="Cambria Math" panose="02040503050406030204" pitchFamily="18" charset="0"/>
                      </a:rPr>
                      <m:t>1&gt;</m:t>
                    </m:r>
                    <m:r>
                      <a:rPr lang="en-US" altLang="zh-CN" b="0" i="1" dirty="0" smtClean="0">
                        <a:latin typeface="Cambria Math" panose="02040503050406030204" pitchFamily="18" charset="0"/>
                      </a:rPr>
                      <m:t>𝑙</m:t>
                    </m:r>
                  </m:oMath>
                </a14:m>
                <a:r>
                  <a:rPr lang="zh-CN" altLang="en-US" dirty="0"/>
                  <a:t>。（等价于如果我们同时取消翻转这两个区间，答案不劣）</a:t>
                </a:r>
                <a:endParaRPr lang="en-US" altLang="zh-CN" dirty="0"/>
              </a:p>
              <a:p>
                <a:endParaRPr lang="en-US" altLang="zh-CN" dirty="0"/>
              </a:p>
              <a:p>
                <a:r>
                  <a:rPr lang="zh-CN" altLang="en-US" dirty="0"/>
                  <a:t>证明：</a:t>
                </a:r>
                <a:endParaRPr lang="en-US" altLang="zh-CN" dirty="0"/>
              </a:p>
              <a:p>
                <a:r>
                  <a:rPr lang="zh-CN" altLang="en-US" dirty="0"/>
                  <a:t>我们依然用</a:t>
                </a:r>
                <a14:m>
                  <m:oMath xmlns:m="http://schemas.openxmlformats.org/officeDocument/2006/math">
                    <m:r>
                      <a:rPr lang="en-US" altLang="zh-CN" b="0" i="1" smtClean="0">
                        <a:latin typeface="Cambria Math" panose="02040503050406030204" pitchFamily="18" charset="0"/>
                      </a:rPr>
                      <m:t>𝑏</m:t>
                    </m:r>
                    <m:r>
                      <a:rPr lang="en-US" altLang="zh-CN" b="0" i="1" smtClean="0">
                        <a:latin typeface="Cambria Math" panose="02040503050406030204" pitchFamily="18" charset="0"/>
                      </a:rPr>
                      <m:t>′</m:t>
                    </m:r>
                  </m:oMath>
                </a14:m>
                <a:r>
                  <a:rPr lang="zh-CN" altLang="en-US" dirty="0"/>
                  <a:t>表示同时取消翻转对应的</a:t>
                </a:r>
                <a14:m>
                  <m:oMath xmlns:m="http://schemas.openxmlformats.org/officeDocument/2006/math">
                    <m:r>
                      <a:rPr lang="en-US" altLang="zh-CN" b="0" i="1" smtClean="0">
                        <a:latin typeface="Cambria Math" panose="02040503050406030204" pitchFamily="18" charset="0"/>
                      </a:rPr>
                      <m:t>𝑏</m:t>
                    </m:r>
                  </m:oMath>
                </a14:m>
                <a:r>
                  <a:rPr lang="zh-CN" altLang="en-US" dirty="0"/>
                  <a:t>数组</a:t>
                </a:r>
                <a:endParaRPr lang="en-US" altLang="zh-CN" dirty="0"/>
              </a:p>
              <a:p>
                <a:r>
                  <a:rPr lang="zh-CN" altLang="en-US" dirty="0"/>
                  <a:t>还是应用之前多次运用的结论：</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𝑖</m:t>
                        </m:r>
                      </m:sub>
                    </m:sSub>
                  </m:oMath>
                </a14:m>
                <a:r>
                  <a:rPr lang="zh-CN" altLang="en-US" dirty="0"/>
                  <a:t>的值越接近</a:t>
                </a:r>
                <a14:m>
                  <m:oMath xmlns:m="http://schemas.openxmlformats.org/officeDocument/2006/math">
                    <m:r>
                      <a:rPr lang="en-US" altLang="zh-CN" b="0" i="1" smtClean="0">
                        <a:latin typeface="Cambria Math" panose="02040503050406030204" pitchFamily="18" charset="0"/>
                      </a:rPr>
                      <m:t>𝑡</m:t>
                    </m:r>
                  </m:oMath>
                </a14:m>
                <a:r>
                  <a:rPr lang="zh-CN" altLang="en-US" dirty="0"/>
                  <a:t>越小</a:t>
                </a:r>
                <a:endParaRPr lang="en-US" altLang="zh-CN" dirty="0"/>
              </a:p>
              <a:p>
                <a:r>
                  <a:rPr lang="zh-CN" altLang="en-US" dirty="0"/>
                  <a:t>那么就有：</a:t>
                </a:r>
                <a14:m>
                  <m:oMath xmlns:m="http://schemas.openxmlformats.org/officeDocument/2006/math">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𝑟</m:t>
                                </m:r>
                              </m:sub>
                            </m:sSub>
                          </m:e>
                        </m:d>
                      </m:e>
                    </m:func>
                    <m:r>
                      <a:rPr lang="en-US" altLang="zh-CN" b="0" i="1" smtClean="0">
                        <a:latin typeface="Cambria Math" panose="02040503050406030204" pitchFamily="18" charset="0"/>
                      </a:rPr>
                      <m:t>=</m:t>
                    </m:r>
                    <m:r>
                      <m:rPr>
                        <m:sty m:val="p"/>
                      </m:rPr>
                      <a:rPr lang="en-US" altLang="zh-CN" b="0" i="0" smtClean="0">
                        <a:latin typeface="Cambria Math" panose="02040503050406030204" pitchFamily="18" charset="0"/>
                      </a:rPr>
                      <m:t>max</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𝑟</m:t>
                        </m:r>
                      </m:sub>
                    </m:sSub>
                    <m:r>
                      <a:rPr lang="en-US" altLang="zh-CN" b="0" i="1" smtClean="0">
                        <a:latin typeface="Cambria Math" panose="02040503050406030204" pitchFamily="18" charset="0"/>
                      </a:rPr>
                      <m:t>)</m:t>
                    </m:r>
                  </m:oMath>
                </a14:m>
                <a:r>
                  <a:rPr lang="zh-CN" altLang="en-US" dirty="0"/>
                  <a:t>，</a:t>
                </a:r>
                <a14:m>
                  <m:oMath xmlns:m="http://schemas.openxmlformats.org/officeDocument/2006/math">
                    <m:r>
                      <a:rPr lang="en-US" altLang="zh-CN" b="0" i="1" dirty="0" smtClean="0">
                        <a:latin typeface="Cambria Math" panose="02040503050406030204" pitchFamily="18" charset="0"/>
                      </a:rPr>
                      <m:t>𝑏</m:t>
                    </m:r>
                    <m:r>
                      <a:rPr lang="en-US" altLang="zh-CN" b="0" i="1" dirty="0" smtClean="0">
                        <a:latin typeface="Cambria Math" panose="02040503050406030204" pitchFamily="18" charset="0"/>
                      </a:rPr>
                      <m:t>′</m:t>
                    </m:r>
                  </m:oMath>
                </a14:m>
                <a:r>
                  <a:rPr lang="zh-CN" altLang="en-US" dirty="0"/>
                  <a:t>同理</a:t>
                </a:r>
                <a:endParaRPr lang="en-US" altLang="zh-CN" dirty="0"/>
              </a:p>
              <a:p>
                <a:r>
                  <a:rPr lang="zh-CN" altLang="en-US" dirty="0"/>
                  <a:t>那么我们就能得到</a:t>
                </a:r>
                <a14:m>
                  <m:oMath xmlns:m="http://schemas.openxmlformats.org/officeDocument/2006/math">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𝑙</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𝑟</m:t>
                                </m:r>
                              </m:e>
                            </m:d>
                          </m:e>
                        </m:func>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𝑗</m:t>
                            </m:r>
                          </m:sub>
                        </m:sSub>
                      </m:e>
                    </m:func>
                  </m:oMath>
                </a14:m>
                <a:r>
                  <a:rPr lang="zh-CN" altLang="en-US" dirty="0"/>
                  <a:t> ，</a:t>
                </a:r>
                <a14:m>
                  <m:oMath xmlns:m="http://schemas.openxmlformats.org/officeDocument/2006/math">
                    <m:r>
                      <a:rPr lang="en-US" altLang="zh-CN" b="0" i="1" dirty="0" smtClean="0">
                        <a:latin typeface="Cambria Math" panose="02040503050406030204" pitchFamily="18" charset="0"/>
                      </a:rPr>
                      <m:t>𝑏</m:t>
                    </m:r>
                    <m:r>
                      <a:rPr lang="en-US" altLang="zh-CN" b="0" i="1" dirty="0" smtClean="0">
                        <a:latin typeface="Cambria Math" panose="02040503050406030204" pitchFamily="18" charset="0"/>
                      </a:rPr>
                      <m:t>′</m:t>
                    </m:r>
                  </m:oMath>
                </a14:m>
                <a:r>
                  <a:rPr lang="zh-CN" altLang="en-US" dirty="0"/>
                  <a:t>同理</a:t>
                </a:r>
                <a:endParaRPr lang="en-US" altLang="zh-CN" dirty="0"/>
              </a:p>
              <a:p>
                <a:r>
                  <a:rPr lang="zh-CN" altLang="en-US" dirty="0"/>
                  <a:t>而这一部分</a:t>
                </a:r>
                <a14:m>
                  <m:oMath xmlns:m="http://schemas.openxmlformats.org/officeDocument/2006/math">
                    <m:r>
                      <a:rPr lang="en-US" altLang="zh-CN" b="0" i="1" smtClean="0">
                        <a:latin typeface="Cambria Math" panose="02040503050406030204" pitchFamily="18" charset="0"/>
                      </a:rPr>
                      <m:t>𝑏</m:t>
                    </m:r>
                    <m:r>
                      <a:rPr lang="zh-CN" altLang="en-US" i="1">
                        <a:latin typeface="Cambria Math" panose="02040503050406030204" pitchFamily="18" charset="0"/>
                      </a:rPr>
                      <m:t>数组</m:t>
                    </m:r>
                  </m:oMath>
                </a14:m>
                <a:r>
                  <a:rPr lang="zh-CN" altLang="en-US" dirty="0"/>
                  <a:t>在同时取消翻转后显然不会增大，引理得证</a:t>
                </a:r>
              </a:p>
            </p:txBody>
          </p:sp>
        </mc:Choice>
        <mc:Fallback xmlns="">
          <p:sp>
            <p:nvSpPr>
              <p:cNvPr id="3" name="内容占位符 2">
                <a:extLst>
                  <a:ext uri="{FF2B5EF4-FFF2-40B4-BE49-F238E27FC236}">
                    <a16:creationId xmlns:a16="http://schemas.microsoft.com/office/drawing/2014/main" id="{9F1F1F85-3BAD-4AEB-93C9-F1C79CA1E2B3}"/>
                  </a:ext>
                </a:extLst>
              </p:cNvPr>
              <p:cNvSpPr>
                <a:spLocks noGrp="1" noRot="1" noChangeAspect="1" noMove="1" noResize="1" noEditPoints="1" noAdjustHandles="1" noChangeArrowheads="1" noChangeShapeType="1" noTextEdit="1"/>
              </p:cNvSpPr>
              <p:nvPr>
                <p:ph idx="1"/>
              </p:nvPr>
            </p:nvSpPr>
            <p:spPr>
              <a:blipFill>
                <a:blip r:embed="rId2"/>
                <a:stretch>
                  <a:fillRect l="-812" t="-2521" r="-754" b="-35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383810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7B0164-D59F-45BB-81BF-DA446FB07C2B}"/>
              </a:ext>
            </a:extLst>
          </p:cNvPr>
          <p:cNvSpPr>
            <a:spLocks noGrp="1"/>
          </p:cNvSpPr>
          <p:nvPr>
            <p:ph type="title"/>
          </p:nvPr>
        </p:nvSpPr>
        <p:spPr/>
        <p:txBody>
          <a:bodyPr/>
          <a:lstStyle/>
          <a:p>
            <a:r>
              <a:rPr lang="en-US" altLang="zh-CN" dirty="0"/>
              <a:t>Arranging Tickets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7B3D15F-BB4D-4906-932D-EC257A8DDE63}"/>
                  </a:ext>
                </a:extLst>
              </p:cNvPr>
              <p:cNvSpPr>
                <a:spLocks noGrp="1"/>
              </p:cNvSpPr>
              <p:nvPr>
                <p:ph idx="1"/>
              </p:nvPr>
            </p:nvSpPr>
            <p:spPr/>
            <p:txBody>
              <a:bodyPr>
                <a:normAutofit lnSpcReduction="10000"/>
              </a:bodyPr>
              <a:lstStyle/>
              <a:p>
                <a:r>
                  <a:rPr lang="zh-CN" altLang="en-US" dirty="0"/>
                  <a:t>结论：假设</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𝑟</m:t>
                        </m:r>
                      </m:sub>
                    </m:sSub>
                    <m:r>
                      <a:rPr lang="zh-CN" altLang="en-US" i="1">
                        <a:latin typeface="Cambria Math" panose="02040503050406030204" pitchFamily="18" charset="0"/>
                      </a:rPr>
                      <m:t>满足</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𝑙</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𝑟</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max</m:t>
                        </m:r>
                      </m:fName>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𝑖</m:t>
                            </m:r>
                          </m:sub>
                        </m:sSub>
                      </m:e>
                    </m:func>
                    <m:r>
                      <a:rPr lang="en-US" altLang="zh-CN" b="0" i="1" smtClean="0">
                        <a:latin typeface="Cambria Math" panose="02040503050406030204" pitchFamily="18" charset="0"/>
                      </a:rPr>
                      <m:t> </m:t>
                    </m:r>
                  </m:oMath>
                </a14:m>
                <a:r>
                  <a:rPr lang="zh-CN" altLang="en-US" dirty="0"/>
                  <a:t>，且</a:t>
                </a:r>
                <a14:m>
                  <m:oMath xmlns:m="http://schemas.openxmlformats.org/officeDocument/2006/math">
                    <m:r>
                      <a:rPr lang="en-US" altLang="zh-CN" b="0" i="1" smtClean="0">
                        <a:latin typeface="Cambria Math" panose="02040503050406030204" pitchFamily="18" charset="0"/>
                      </a:rPr>
                      <m:t>𝑙</m:t>
                    </m:r>
                    <m:r>
                      <a:rPr lang="en-US" altLang="zh-CN" b="0" i="1" smtClean="0">
                        <a:latin typeface="Cambria Math" panose="02040503050406030204" pitchFamily="18" charset="0"/>
                      </a:rPr>
                      <m:t>,</m:t>
                    </m:r>
                    <m:r>
                      <a:rPr lang="en-US" altLang="zh-CN" b="0" i="1" smtClean="0">
                        <a:latin typeface="Cambria Math" panose="02040503050406030204" pitchFamily="18" charset="0"/>
                      </a:rPr>
                      <m:t>𝑟</m:t>
                    </m:r>
                  </m:oMath>
                </a14:m>
                <a:r>
                  <a:rPr lang="zh-CN" altLang="en-US" dirty="0"/>
                  <a:t>分别是最左端和最右端的两个</a:t>
                </a:r>
                <a:endParaRPr lang="en-US" altLang="zh-CN" dirty="0"/>
              </a:p>
              <a:p>
                <a:r>
                  <a:rPr lang="zh-CN" altLang="en-US" dirty="0"/>
                  <a:t>有了之前的两个引理，可以轻易得到这个结论</a:t>
                </a:r>
                <a:endParaRPr lang="en-US" altLang="zh-CN" dirty="0"/>
              </a:p>
              <a:p>
                <a:endParaRPr lang="en-US" altLang="zh-CN" dirty="0"/>
              </a:p>
              <a:p>
                <a:r>
                  <a:rPr lang="zh-CN" altLang="en-US" dirty="0"/>
                  <a:t>那么只需要考虑</a:t>
                </a:r>
                <a14:m>
                  <m:oMath xmlns:m="http://schemas.openxmlformats.org/officeDocument/2006/math">
                    <m:r>
                      <a:rPr lang="en-US" altLang="zh-CN" b="0" i="1" smtClean="0">
                        <a:latin typeface="Cambria Math" panose="02040503050406030204" pitchFamily="18" charset="0"/>
                      </a:rPr>
                      <m:t>𝑘</m:t>
                    </m:r>
                    <m:r>
                      <a:rPr lang="en-US" altLang="zh-CN" b="0" i="1" smtClean="0">
                        <a:latin typeface="Cambria Math" panose="02040503050406030204" pitchFamily="18" charset="0"/>
                      </a:rPr>
                      <m:t>=</m:t>
                    </m:r>
                    <m:r>
                      <a:rPr lang="en-US" altLang="zh-CN" b="0" i="1" smtClean="0">
                        <a:latin typeface="Cambria Math" panose="02040503050406030204" pitchFamily="18" charset="0"/>
                      </a:rPr>
                      <m:t>𝑙</m:t>
                    </m:r>
                  </m:oMath>
                </a14:m>
                <a:r>
                  <a:rPr lang="zh-CN" altLang="en-US" dirty="0"/>
                  <a:t>或</a:t>
                </a:r>
                <a14:m>
                  <m:oMath xmlns:m="http://schemas.openxmlformats.org/officeDocument/2006/math">
                    <m:r>
                      <a:rPr lang="en-US" altLang="zh-CN" b="0" i="1" dirty="0" smtClean="0">
                        <a:latin typeface="Cambria Math" panose="02040503050406030204" pitchFamily="18" charset="0"/>
                      </a:rPr>
                      <m:t>𝑘</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𝑟</m:t>
                    </m:r>
                  </m:oMath>
                </a14:m>
                <a:r>
                  <a:rPr lang="zh-CN" altLang="en-US" dirty="0"/>
                  <a:t>的情况即可。</a:t>
                </a:r>
                <a:endParaRPr lang="en-US" altLang="zh-CN" dirty="0"/>
              </a:p>
              <a:p>
                <a:r>
                  <a:rPr lang="zh-CN" altLang="en-US" dirty="0"/>
                  <a:t>因此只需要二分答案</a:t>
                </a:r>
                <a14:m>
                  <m:oMath xmlns:m="http://schemas.openxmlformats.org/officeDocument/2006/math">
                    <m:r>
                      <a:rPr lang="en-US" altLang="zh-CN" b="0" i="1" smtClean="0">
                        <a:latin typeface="Cambria Math" panose="02040503050406030204" pitchFamily="18" charset="0"/>
                      </a:rPr>
                      <m:t>𝑎𝑛𝑠</m:t>
                    </m:r>
                  </m:oMath>
                </a14:m>
                <a:r>
                  <a:rPr lang="zh-CN" altLang="en-US" dirty="0"/>
                  <a:t>，枚举</a:t>
                </a:r>
                <a14:m>
                  <m:oMath xmlns:m="http://schemas.openxmlformats.org/officeDocument/2006/math">
                    <m:r>
                      <a:rPr lang="en-US" altLang="zh-CN" b="0" i="1" smtClean="0">
                        <a:latin typeface="Cambria Math" panose="02040503050406030204" pitchFamily="18" charset="0"/>
                      </a:rPr>
                      <m:t>𝑘</m:t>
                    </m:r>
                    <m:r>
                      <a:rPr lang="en-US" altLang="zh-CN" b="0" i="1" smtClean="0">
                        <a:latin typeface="Cambria Math" panose="02040503050406030204" pitchFamily="18" charset="0"/>
                      </a:rPr>
                      <m:t>=</m:t>
                    </m:r>
                    <m:r>
                      <a:rPr lang="en-US" altLang="zh-CN" b="0" i="1" smtClean="0">
                        <a:latin typeface="Cambria Math" panose="02040503050406030204" pitchFamily="18" charset="0"/>
                      </a:rPr>
                      <m:t>𝑙</m:t>
                    </m:r>
                  </m:oMath>
                </a14:m>
                <a:r>
                  <a:rPr lang="zh-CN" altLang="en-US" dirty="0"/>
                  <a:t>或</a:t>
                </a:r>
                <a14:m>
                  <m:oMath xmlns:m="http://schemas.openxmlformats.org/officeDocument/2006/math">
                    <m:r>
                      <a:rPr lang="en-US" altLang="zh-CN" b="0" i="1" dirty="0" smtClean="0">
                        <a:latin typeface="Cambria Math" panose="02040503050406030204" pitchFamily="18" charset="0"/>
                      </a:rPr>
                      <m:t>𝑘</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𝑟</m:t>
                    </m:r>
                  </m:oMath>
                </a14:m>
                <a:r>
                  <a:rPr lang="zh-CN" altLang="en-US" dirty="0"/>
                  <a:t>，然后枚举翻转的区间数量</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𝑎𝑛𝑠</m:t>
                    </m:r>
                    <m:r>
                      <a:rPr lang="zh-CN" altLang="en-US" b="0" i="1" smtClean="0">
                        <a:latin typeface="Cambria Math" panose="02040503050406030204" pitchFamily="18" charset="0"/>
                      </a:rPr>
                      <m:t>或</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𝑎𝑛𝑠</m:t>
                    </m:r>
                    <m:r>
                      <a:rPr lang="en-US" altLang="zh-CN" b="0" i="1" smtClean="0">
                        <a:latin typeface="Cambria Math" panose="02040503050406030204" pitchFamily="18" charset="0"/>
                      </a:rPr>
                      <m:t>−1)</m:t>
                    </m:r>
                  </m:oMath>
                </a14:m>
                <a:endParaRPr lang="en-US" altLang="zh-CN" dirty="0"/>
              </a:p>
              <a:p>
                <a:r>
                  <a:rPr lang="zh-CN" altLang="en-US" dirty="0"/>
                  <a:t>由于上述结论对</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𝑐</m:t>
                        </m:r>
                      </m:e>
                      <m:sub>
                        <m:r>
                          <a:rPr lang="en-US" altLang="zh-CN" b="0" i="1" smtClean="0">
                            <a:latin typeface="Cambria Math" panose="02040503050406030204" pitchFamily="18" charset="0"/>
                          </a:rPr>
                          <m:t>𝑖</m:t>
                        </m:r>
                      </m:sub>
                    </m:sSub>
                  </m:oMath>
                </a14:m>
                <a:r>
                  <a:rPr lang="zh-CN" altLang="en-US" dirty="0"/>
                  <a:t>是否为</a:t>
                </a:r>
                <a14:m>
                  <m:oMath xmlns:m="http://schemas.openxmlformats.org/officeDocument/2006/math">
                    <m:r>
                      <a:rPr lang="en-US" altLang="zh-CN" i="1" dirty="0" smtClean="0">
                        <a:latin typeface="Cambria Math" panose="02040503050406030204" pitchFamily="18" charset="0"/>
                      </a:rPr>
                      <m:t>1</m:t>
                    </m:r>
                  </m:oMath>
                </a14:m>
                <a:r>
                  <a:rPr lang="zh-CN" altLang="en-US" dirty="0"/>
                  <a:t>并没有要求，因此可直接用之前的贪心进行检验，时间复杂度为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sSup>
                          <m:sSupPr>
                            <m:ctrlPr>
                              <a:rPr lang="en-US" altLang="zh-CN" b="0" i="1" smtClean="0">
                                <a:latin typeface="Cambria Math" panose="02040503050406030204" pitchFamily="18" charset="0"/>
                              </a:rPr>
                            </m:ctrlPr>
                          </m:sSupPr>
                          <m:e>
                            <m:r>
                              <m:rPr>
                                <m:sty m:val="p"/>
                              </m:rPr>
                              <a:rPr lang="en-US" altLang="zh-CN" b="0" i="0" smtClean="0">
                                <a:latin typeface="Cambria Math" panose="02040503050406030204" pitchFamily="18" charset="0"/>
                              </a:rPr>
                              <m:t>log</m:t>
                            </m:r>
                          </m:e>
                          <m:sup>
                            <m:r>
                              <a:rPr lang="en-US" altLang="zh-CN" b="0" i="1" smtClean="0">
                                <a:latin typeface="Cambria Math" panose="02040503050406030204" pitchFamily="18" charset="0"/>
                              </a:rPr>
                              <m:t>2</m:t>
                            </m:r>
                          </m:sup>
                        </m:sSup>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97B3D15F-BB4D-4906-932D-EC257A8DDE63}"/>
                  </a:ext>
                </a:extLst>
              </p:cNvPr>
              <p:cNvSpPr>
                <a:spLocks noGrp="1" noRot="1" noChangeAspect="1" noMove="1" noResize="1" noEditPoints="1" noAdjustHandles="1" noChangeArrowheads="1" noChangeShapeType="1" noTextEdit="1"/>
              </p:cNvSpPr>
              <p:nvPr>
                <p:ph idx="1"/>
              </p:nvPr>
            </p:nvSpPr>
            <p:spPr>
              <a:blipFill>
                <a:blip r:embed="rId2"/>
                <a:stretch>
                  <a:fillRect l="-1043" t="-2381" r="-5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982970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EF6DF106-7CB0-4AB7-BE76-45B87A938D07}"/>
                  </a:ext>
                </a:extLst>
              </p:cNvPr>
              <p:cNvSpPr>
                <a:spLocks noGrp="1"/>
              </p:cNvSpPr>
              <p:nvPr>
                <p:ph type="ctrTitle"/>
              </p:nvPr>
            </p:nvSpPr>
            <p:spPr/>
            <p:txBody>
              <a:bodyPr/>
              <a:lstStyle/>
              <a:p>
                <a:pPr/>
                <a14:m>
                  <m:oMathPara xmlns:m="http://schemas.openxmlformats.org/officeDocument/2006/math">
                    <m:oMathParaPr>
                      <m:jc m:val="centerGroup"/>
                    </m:oMathParaPr>
                    <m:oMath xmlns:m="http://schemas.openxmlformats.org/officeDocument/2006/math">
                      <m:r>
                        <a:rPr lang="en-US" altLang="zh-CN" i="1" dirty="0" smtClean="0">
                          <a:latin typeface="Cambria Math" panose="02040503050406030204" pitchFamily="18" charset="0"/>
                        </a:rPr>
                        <m:t>𝑡𝑜</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𝑏𝑒</m:t>
                      </m:r>
                      <m:r>
                        <a:rPr lang="en-US" altLang="zh-CN" i="1" dirty="0" smtClean="0">
                          <a:latin typeface="Cambria Math" panose="02040503050406030204" pitchFamily="18" charset="0"/>
                        </a:rPr>
                        <m:t> </m:t>
                      </m:r>
                      <m:r>
                        <a:rPr lang="en-US" altLang="zh-CN" i="1" dirty="0" smtClean="0">
                          <a:latin typeface="Cambria Math" panose="02040503050406030204" pitchFamily="18" charset="0"/>
                        </a:rPr>
                        <m:t>𝑐𝑜𝑛𝑡𝑖𝑛𝑢𝑒𝑑</m:t>
                      </m:r>
                    </m:oMath>
                  </m:oMathPara>
                </a14:m>
                <a:endParaRPr lang="zh-CN" altLang="en-US" dirty="0"/>
              </a:p>
            </p:txBody>
          </p:sp>
        </mc:Choice>
        <mc:Fallback xmlns="">
          <p:sp>
            <p:nvSpPr>
              <p:cNvPr id="2" name="标题 1">
                <a:extLst>
                  <a:ext uri="{FF2B5EF4-FFF2-40B4-BE49-F238E27FC236}">
                    <a16:creationId xmlns:a16="http://schemas.microsoft.com/office/drawing/2014/main" id="{EF6DF106-7CB0-4AB7-BE76-45B87A938D07}"/>
                  </a:ext>
                </a:extLst>
              </p:cNvPr>
              <p:cNvSpPr>
                <a:spLocks noGrp="1" noRot="1" noChangeAspect="1" noMove="1" noResize="1" noEditPoints="1" noAdjustHandles="1" noChangeArrowheads="1" noChangeShapeType="1" noTextEdit="1"/>
              </p:cNvSpPr>
              <p:nvPr>
                <p:ph type="ctrTitle"/>
              </p:nvPr>
            </p:nvSpPr>
            <p:spPr>
              <a:blipFill>
                <a:blip r:embed="rId2"/>
                <a:stretch>
                  <a:fillRect/>
                </a:stretch>
              </a:blipFill>
            </p:spPr>
            <p:txBody>
              <a:bodyPr/>
              <a:lstStyle/>
              <a:p>
                <a:r>
                  <a:rPr lang="zh-CN" altLang="en-US">
                    <a:noFill/>
                  </a:rPr>
                  <a:t> </a:t>
                </a:r>
              </a:p>
            </p:txBody>
          </p:sp>
        </mc:Fallback>
      </mc:AlternateContent>
      <p:sp>
        <p:nvSpPr>
          <p:cNvPr id="3" name="副标题 2">
            <a:extLst>
              <a:ext uri="{FF2B5EF4-FFF2-40B4-BE49-F238E27FC236}">
                <a16:creationId xmlns:a16="http://schemas.microsoft.com/office/drawing/2014/main" id="{44EDA5D8-E4DC-4B65-96A4-47E9B2186C8A}"/>
              </a:ext>
            </a:extLst>
          </p:cNvPr>
          <p:cNvSpPr>
            <a:spLocks noGrp="1"/>
          </p:cNvSpPr>
          <p:nvPr>
            <p:ph type="subTitle" idx="1"/>
          </p:nvPr>
        </p:nvSpPr>
        <p:spPr/>
        <p:txBody>
          <a:bodyPr/>
          <a:lstStyle/>
          <a:p>
            <a:endParaRPr lang="zh-CN" altLang="en-US" dirty="0"/>
          </a:p>
        </p:txBody>
      </p:sp>
    </p:spTree>
    <p:extLst>
      <p:ext uri="{BB962C8B-B14F-4D97-AF65-F5344CB8AC3E}">
        <p14:creationId xmlns:p14="http://schemas.microsoft.com/office/powerpoint/2010/main" val="16514889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F5583E-0DF1-4518-B62B-C2BC00F4CA53}"/>
              </a:ext>
            </a:extLst>
          </p:cNvPr>
          <p:cNvSpPr>
            <a:spLocks noGrp="1"/>
          </p:cNvSpPr>
          <p:nvPr>
            <p:ph type="title"/>
          </p:nvPr>
        </p:nvSpPr>
        <p:spPr/>
        <p:txBody>
          <a:bodyPr/>
          <a:lstStyle/>
          <a:p>
            <a:r>
              <a:rPr lang="en-US" altLang="zh-CN" dirty="0"/>
              <a:t>Long Mansion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E4258AD6-8580-4D4E-9538-3263A2CBD262}"/>
                  </a:ext>
                </a:extLst>
              </p:cNvPr>
              <p:cNvSpPr>
                <a:spLocks noGrp="1"/>
              </p:cNvSpPr>
              <p:nvPr>
                <p:ph idx="1"/>
              </p:nvPr>
            </p:nvSpPr>
            <p:spPr/>
            <p:txBody>
              <a:bodyPr>
                <a:normAutofit/>
              </a:bodyPr>
              <a:lstStyle/>
              <a:p>
                <a:r>
                  <a:rPr lang="zh-CN" altLang="en-US" dirty="0"/>
                  <a:t>有</a:t>
                </a:r>
                <a14:m>
                  <m:oMath xmlns:m="http://schemas.openxmlformats.org/officeDocument/2006/math">
                    <m:r>
                      <a:rPr lang="en-US" altLang="zh-CN" b="0" i="1" smtClean="0">
                        <a:latin typeface="Cambria Math" panose="02040503050406030204" pitchFamily="18" charset="0"/>
                      </a:rPr>
                      <m:t>𝑁</m:t>
                    </m:r>
                    <m:r>
                      <a:rPr lang="zh-CN" altLang="en-US" i="1">
                        <a:latin typeface="Cambria Math" panose="02040503050406030204" pitchFamily="18" charset="0"/>
                      </a:rPr>
                      <m:t>个</m:t>
                    </m:r>
                  </m:oMath>
                </a14:m>
                <a:r>
                  <a:rPr lang="zh-CN" altLang="en-US" dirty="0"/>
                  <a:t>房间，每个房间内有若干把钥匙，当你第一次进入某个房间时，可以获得这个房间内的所有钥匙。</a:t>
                </a:r>
                <a:endParaRPr lang="en-US" altLang="zh-CN" dirty="0"/>
              </a:p>
              <a:p>
                <a:r>
                  <a:rPr lang="zh-CN" altLang="en-US" dirty="0"/>
                  <a:t>第</a:t>
                </a:r>
                <a14:m>
                  <m:oMath xmlns:m="http://schemas.openxmlformats.org/officeDocument/2006/math">
                    <m:r>
                      <a:rPr lang="en-US" altLang="zh-CN" b="0" i="1" smtClean="0">
                        <a:latin typeface="Cambria Math" panose="02040503050406030204" pitchFamily="18" charset="0"/>
                      </a:rPr>
                      <m:t>𝑖</m:t>
                    </m:r>
                  </m:oMath>
                </a14:m>
                <a:r>
                  <a:rPr lang="zh-CN" altLang="en-US" dirty="0"/>
                  <a:t>个房间和第</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+1</m:t>
                    </m:r>
                  </m:oMath>
                </a14:m>
                <a:r>
                  <a:rPr lang="zh-CN" altLang="en-US" dirty="0"/>
                  <a:t>个房间中有一扇门，门可以从两侧打开。每扇门都需要一把特定的钥匙。</a:t>
                </a:r>
                <a:endParaRPr lang="en-US" altLang="zh-CN" dirty="0"/>
              </a:p>
              <a:p>
                <a14:m>
                  <m:oMath xmlns:m="http://schemas.openxmlformats.org/officeDocument/2006/math">
                    <m:r>
                      <a:rPr lang="en-US" altLang="zh-CN" b="0" i="1" smtClean="0">
                        <a:latin typeface="Cambria Math" panose="02040503050406030204" pitchFamily="18" charset="0"/>
                      </a:rPr>
                      <m:t>𝑄</m:t>
                    </m:r>
                  </m:oMath>
                </a14:m>
                <a:r>
                  <a:rPr lang="zh-CN" altLang="en-US" dirty="0"/>
                  <a:t>次询问如果一开始在房间</a:t>
                </a:r>
                <a14:m>
                  <m:oMath xmlns:m="http://schemas.openxmlformats.org/officeDocument/2006/math">
                    <m:r>
                      <a:rPr lang="en-US" altLang="zh-CN" b="0" i="1" smtClean="0">
                        <a:latin typeface="Cambria Math" panose="02040503050406030204" pitchFamily="18" charset="0"/>
                      </a:rPr>
                      <m:t>𝑆</m:t>
                    </m:r>
                  </m:oMath>
                </a14:m>
                <a:r>
                  <a:rPr lang="zh-CN" altLang="en-US" dirty="0"/>
                  <a:t>且没有任何钥匙，能否走到房间</a:t>
                </a:r>
                <a14:m>
                  <m:oMath xmlns:m="http://schemas.openxmlformats.org/officeDocument/2006/math">
                    <m:r>
                      <a:rPr lang="en-US" altLang="zh-CN" b="0" i="1" smtClean="0">
                        <a:latin typeface="Cambria Math" panose="02040503050406030204" pitchFamily="18" charset="0"/>
                      </a:rPr>
                      <m:t>𝑇</m:t>
                    </m:r>
                  </m:oMath>
                </a14:m>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𝑄</m:t>
                    </m:r>
                    <m:r>
                      <a:rPr lang="en-US" altLang="zh-CN" b="0" i="1" smtClean="0">
                        <a:latin typeface="Cambria Math" panose="02040503050406030204" pitchFamily="18" charset="0"/>
                      </a:rPr>
                      <m:t>≤500000</m:t>
                    </m:r>
                  </m:oMath>
                </a14:m>
                <a:endParaRPr lang="zh-CN" altLang="en-US" dirty="0"/>
              </a:p>
            </p:txBody>
          </p:sp>
        </mc:Choice>
        <mc:Fallback xmlns="">
          <p:sp>
            <p:nvSpPr>
              <p:cNvPr id="3" name="内容占位符 2">
                <a:extLst>
                  <a:ext uri="{FF2B5EF4-FFF2-40B4-BE49-F238E27FC236}">
                    <a16:creationId xmlns:a16="http://schemas.microsoft.com/office/drawing/2014/main" id="{E4258AD6-8580-4D4E-9538-3263A2CBD262}"/>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750727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9725DD-B444-497A-ADD1-E46BC5562838}"/>
              </a:ext>
            </a:extLst>
          </p:cNvPr>
          <p:cNvSpPr>
            <a:spLocks noGrp="1"/>
          </p:cNvSpPr>
          <p:nvPr>
            <p:ph type="title"/>
          </p:nvPr>
        </p:nvSpPr>
        <p:spPr/>
        <p:txBody>
          <a:bodyPr/>
          <a:lstStyle/>
          <a:p>
            <a:r>
              <a:rPr lang="en-US" altLang="zh-CN" dirty="0"/>
              <a:t>Long Mansion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9A93D75-C1DF-4E90-B7E4-9543B268E000}"/>
                  </a:ext>
                </a:extLst>
              </p:cNvPr>
              <p:cNvSpPr>
                <a:spLocks noGrp="1"/>
              </p:cNvSpPr>
              <p:nvPr>
                <p:ph idx="1"/>
              </p:nvPr>
            </p:nvSpPr>
            <p:spPr/>
            <p:txBody>
              <a:bodyPr>
                <a:normAutofit/>
              </a:bodyPr>
              <a:lstStyle/>
              <a:p>
                <a:r>
                  <a:rPr lang="zh-CN" altLang="en-US" dirty="0"/>
                  <a:t>我们用</a:t>
                </a:r>
                <a14:m>
                  <m:oMath xmlns:m="http://schemas.openxmlformats.org/officeDocument/2006/math">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r>
                  <a:rPr lang="zh-CN" altLang="en-US" dirty="0"/>
                  <a:t>表示从</a:t>
                </a:r>
                <a14:m>
                  <m:oMath xmlns:m="http://schemas.openxmlformats.org/officeDocument/2006/math">
                    <m:r>
                      <a:rPr lang="en-US" altLang="zh-CN" b="0" i="1" smtClean="0">
                        <a:latin typeface="Cambria Math" panose="02040503050406030204" pitchFamily="18" charset="0"/>
                      </a:rPr>
                      <m:t>𝑖</m:t>
                    </m:r>
                  </m:oMath>
                </a14:m>
                <a:r>
                  <a:rPr lang="zh-CN" altLang="en-US" dirty="0"/>
                  <a:t>出发能到达的最左和最右的房间</a:t>
                </a:r>
                <a:endParaRPr lang="en-US" altLang="zh-CN" dirty="0"/>
              </a:p>
              <a:p>
                <a:r>
                  <a:rPr lang="zh-CN" altLang="en-US" dirty="0"/>
                  <a:t>显然，若</a:t>
                </a:r>
                <a14:m>
                  <m:oMath xmlns:m="http://schemas.openxmlformats.org/officeDocument/2006/math">
                    <m:r>
                      <a:rPr lang="en-US" altLang="zh-CN" b="0" i="1" smtClean="0">
                        <a:latin typeface="Cambria Math" panose="02040503050406030204" pitchFamily="18" charset="0"/>
                      </a:rPr>
                      <m:t>𝑗</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zh-CN" altLang="en-US" i="1">
                        <a:latin typeface="Cambria Math" panose="02040503050406030204" pitchFamily="18" charset="0"/>
                      </a:rPr>
                      <m:t>，</m:t>
                    </m:r>
                  </m:oMath>
                </a14:m>
                <a:r>
                  <a:rPr lang="zh-CN" altLang="en-US" dirty="0"/>
                  <a:t>那么必然有</a:t>
                </a:r>
                <a14:m>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𝑗</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endParaRPr lang="en-US" altLang="zh-CN" dirty="0"/>
              </a:p>
              <a:p>
                <a:endParaRPr lang="en-US" altLang="zh-CN" dirty="0"/>
              </a:p>
              <a:p>
                <a:r>
                  <a:rPr lang="zh-CN" altLang="en-US" dirty="0"/>
                  <a:t>我们从左到右计算</a:t>
                </a:r>
                <a14:m>
                  <m:oMath xmlns:m="http://schemas.openxmlformats.org/officeDocument/2006/math">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r>
                  <a:rPr lang="zh-CN" altLang="en-US" dirty="0"/>
                  <a:t>，分情况考虑：</a:t>
                </a:r>
                <a:endParaRPr lang="en-US" altLang="zh-CN" dirty="0"/>
              </a:p>
              <a:p>
                <a:r>
                  <a:rPr lang="en-US" altLang="zh-CN" dirty="0"/>
                  <a:t>1</a:t>
                </a:r>
                <a:r>
                  <a:rPr lang="zh-CN" altLang="en-US" dirty="0"/>
                  <a:t>）</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+1</m:t>
                    </m:r>
                  </m:oMath>
                </a14:m>
                <a:endParaRPr lang="en-US" altLang="zh-CN" dirty="0"/>
              </a:p>
              <a:p>
                <a:r>
                  <a:rPr lang="en-US" altLang="zh-CN" dirty="0"/>
                  <a:t>2</a:t>
                </a:r>
                <a:r>
                  <a:rPr lang="zh-CN" altLang="en-US" dirty="0"/>
                  <a:t>）</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𝑖</m:t>
                    </m:r>
                  </m:oMath>
                </a14:m>
                <a:endParaRPr lang="en-US" altLang="zh-CN" dirty="0"/>
              </a:p>
              <a:p>
                <a:r>
                  <a:rPr lang="zh-CN" altLang="en-US" dirty="0"/>
                  <a:t>同时维护一个深度</a:t>
                </a:r>
                <a14:m>
                  <m:oMath xmlns:m="http://schemas.openxmlformats.org/officeDocument/2006/math">
                    <m:r>
                      <a:rPr lang="en-US" altLang="zh-CN" b="0" i="1" smtClean="0">
                        <a:latin typeface="Cambria Math" panose="02040503050406030204" pitchFamily="18" charset="0"/>
                      </a:rPr>
                      <m:t>𝑑𝑒𝑝</m:t>
                    </m:r>
                  </m:oMath>
                </a14:m>
                <a:r>
                  <a:rPr lang="zh-CN" altLang="en-US" dirty="0"/>
                  <a:t>，表示当前的区间外嵌套了多少层</a:t>
                </a:r>
              </a:p>
            </p:txBody>
          </p:sp>
        </mc:Choice>
        <mc:Fallback xmlns="">
          <p:sp>
            <p:nvSpPr>
              <p:cNvPr id="3" name="内容占位符 2">
                <a:extLst>
                  <a:ext uri="{FF2B5EF4-FFF2-40B4-BE49-F238E27FC236}">
                    <a16:creationId xmlns:a16="http://schemas.microsoft.com/office/drawing/2014/main" id="{79A93D75-C1DF-4E90-B7E4-9543B268E000}"/>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02378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C1F2E0-C0E6-40AC-914B-01C7693E2145}"/>
              </a:ext>
            </a:extLst>
          </p:cNvPr>
          <p:cNvSpPr>
            <a:spLocks noGrp="1"/>
          </p:cNvSpPr>
          <p:nvPr>
            <p:ph type="title"/>
          </p:nvPr>
        </p:nvSpPr>
        <p:spPr/>
        <p:txBody>
          <a:bodyPr/>
          <a:lstStyle/>
          <a:p>
            <a:r>
              <a:rPr lang="en-US" altLang="zh-CN" dirty="0"/>
              <a:t>Port Facility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64E91A17-7F97-47D5-845C-E02FC49DA5B2}"/>
                  </a:ext>
                </a:extLst>
              </p:cNvPr>
              <p:cNvSpPr>
                <a:spLocks noGrp="1"/>
              </p:cNvSpPr>
              <p:nvPr>
                <p:ph idx="1"/>
              </p:nvPr>
            </p:nvSpPr>
            <p:spPr/>
            <p:txBody>
              <a:bodyPr>
                <a:normAutofit/>
              </a:bodyPr>
              <a:lstStyle/>
              <a:p>
                <a:r>
                  <a:rPr lang="zh-CN" altLang="en-US" dirty="0"/>
                  <a:t>我们</a:t>
                </a:r>
                <a14:m>
                  <m:oMath xmlns:m="http://schemas.openxmlformats.org/officeDocument/2006/math">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oMath>
                </a14:m>
                <a:r>
                  <a:rPr lang="zh-CN" altLang="en-US" dirty="0"/>
                  <a:t>枚举所有的</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oMath>
                </a14:m>
                <a:r>
                  <a:rPr lang="zh-CN" altLang="en-US" dirty="0"/>
                  <a:t>，如果二者不能位于同一艘船上，就在</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oMath>
                </a14:m>
                <a:r>
                  <a:rPr lang="zh-CN" altLang="en-US" dirty="0"/>
                  <a:t>之间连一条边。</a:t>
                </a:r>
                <a:endParaRPr lang="en-US" altLang="zh-CN" dirty="0"/>
              </a:p>
              <a:p>
                <a:r>
                  <a:rPr lang="zh-CN" altLang="en-US" dirty="0"/>
                  <a:t>这样就转化为判断是否是二分图，以及二分图染色方案数的经典问题了，求出连通块个数即可。</a:t>
                </a:r>
                <a:endParaRPr lang="en-US" altLang="zh-CN" dirty="0"/>
              </a:p>
              <a:p>
                <a:pPr marL="0" indent="0">
                  <a:buNone/>
                </a:pPr>
                <a:endParaRPr lang="en-US" altLang="zh-CN" dirty="0"/>
              </a:p>
              <a:p>
                <a:r>
                  <a:rPr lang="zh-CN" altLang="en-US" dirty="0"/>
                  <a:t>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64E91A17-7F97-47D5-845C-E02FC49DA5B2}"/>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458899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3AF33C-E602-4133-B5E6-33B0A380A3A5}"/>
              </a:ext>
            </a:extLst>
          </p:cNvPr>
          <p:cNvSpPr>
            <a:spLocks noGrp="1"/>
          </p:cNvSpPr>
          <p:nvPr>
            <p:ph type="title"/>
          </p:nvPr>
        </p:nvSpPr>
        <p:spPr/>
        <p:txBody>
          <a:bodyPr/>
          <a:lstStyle/>
          <a:p>
            <a:r>
              <a:rPr lang="en-US" altLang="zh-CN" dirty="0"/>
              <a:t>Long Mansion</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2FBF3E6-E4A0-43D9-ABFE-C1BB9D8EE8BF}"/>
                  </a:ext>
                </a:extLst>
              </p:cNvPr>
              <p:cNvSpPr>
                <a:spLocks noGrp="1"/>
              </p:cNvSpPr>
              <p:nvPr>
                <p:ph idx="1"/>
              </p:nvPr>
            </p:nvSpPr>
            <p:spPr/>
            <p:txBody>
              <a:bodyPr>
                <a:normAutofit fontScale="92500" lnSpcReduction="10000"/>
              </a:bodyPr>
              <a:lstStyle/>
              <a:p>
                <a14:m>
                  <m:oMath xmlns:m="http://schemas.openxmlformats.org/officeDocument/2006/math">
                    <m:sSub>
                      <m:sSubPr>
                        <m:ctrlPr>
                          <a:rPr lang="en-US" altLang="zh-CN" i="1" smtClean="0">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𝑖</m:t>
                        </m:r>
                      </m:sub>
                    </m:sSub>
                    <m:r>
                      <a:rPr lang="en-US" altLang="zh-CN" i="1">
                        <a:latin typeface="Cambria Math" panose="02040503050406030204" pitchFamily="18" charset="0"/>
                      </a:rPr>
                      <m:t>≥</m:t>
                    </m:r>
                    <m:r>
                      <a:rPr lang="en-US" altLang="zh-CN" i="1">
                        <a:latin typeface="Cambria Math" panose="02040503050406030204" pitchFamily="18" charset="0"/>
                      </a:rPr>
                      <m:t>𝑖</m:t>
                    </m:r>
                    <m:r>
                      <a:rPr lang="en-US" altLang="zh-CN" i="1">
                        <a:latin typeface="Cambria Math" panose="02040503050406030204" pitchFamily="18" charset="0"/>
                      </a:rPr>
                      <m:t>+1</m:t>
                    </m:r>
                  </m:oMath>
                </a14:m>
                <a:endParaRPr lang="en-US" altLang="zh-CN" dirty="0"/>
              </a:p>
              <a:p>
                <a:r>
                  <a:rPr lang="zh-CN" altLang="en-US" dirty="0"/>
                  <a:t>显然</a:t>
                </a:r>
                <a14:m>
                  <m:oMath xmlns:m="http://schemas.openxmlformats.org/officeDocument/2006/math">
                    <m:d>
                      <m:dPr>
                        <m:begChr m:val="["/>
                        <m:endChr m:val="]"/>
                        <m:ctrlPr>
                          <a:rPr lang="en-US" altLang="zh-CN" i="1">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+1</m:t>
                            </m:r>
                          </m:sub>
                        </m:sSub>
                        <m:r>
                          <a:rPr lang="en-US" altLang="zh-CN" i="1">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+1</m:t>
                            </m:r>
                          </m:sub>
                        </m:sSub>
                        <m:r>
                          <a:rPr lang="en-US" altLang="zh-CN" i="1" smtClean="0">
                            <a:latin typeface="Cambria Math" panose="02040503050406030204" pitchFamily="18" charset="0"/>
                          </a:rPr>
                          <m:t> </m:t>
                        </m:r>
                      </m:e>
                    </m:d>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𝐿</m:t>
                        </m:r>
                      </m:e>
                      <m:sub>
                        <m:r>
                          <a:rPr lang="en-US" altLang="zh-CN" i="1">
                            <a:latin typeface="Cambria Math" panose="02040503050406030204" pitchFamily="18" charset="0"/>
                          </a:rPr>
                          <m:t>𝑖</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𝑅</m:t>
                        </m:r>
                      </m:e>
                      <m:sub>
                        <m:r>
                          <a:rPr lang="en-US" altLang="zh-CN" i="1">
                            <a:latin typeface="Cambria Math" panose="02040503050406030204" pitchFamily="18" charset="0"/>
                          </a:rPr>
                          <m:t>𝑖</m:t>
                        </m:r>
                      </m:sub>
                    </m:sSub>
                    <m:r>
                      <a:rPr lang="en-US" altLang="zh-CN" i="1">
                        <a:latin typeface="Cambria Math" panose="02040503050406030204" pitchFamily="18" charset="0"/>
                      </a:rPr>
                      <m:t>]</m:t>
                    </m:r>
                  </m:oMath>
                </a14:m>
                <a:endParaRPr lang="en-US" altLang="zh-CN" dirty="0"/>
              </a:p>
              <a:p>
                <a:endParaRPr lang="en-US" altLang="zh-CN" dirty="0"/>
              </a:p>
              <a:p>
                <a:r>
                  <a:rPr lang="zh-CN" altLang="en-US" dirty="0"/>
                  <a:t>我们先从</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+1</m:t>
                    </m:r>
                  </m:oMath>
                </a14:m>
                <a:r>
                  <a:rPr lang="zh-CN" altLang="en-US" dirty="0"/>
                  <a:t>开始贪心向右走到最远的点</a:t>
                </a:r>
                <a14:m>
                  <m:oMath xmlns:m="http://schemas.openxmlformats.org/officeDocument/2006/math">
                    <m:r>
                      <a:rPr lang="en-US" altLang="zh-CN" b="0" i="1" smtClean="0">
                        <a:latin typeface="Cambria Math" panose="02040503050406030204" pitchFamily="18" charset="0"/>
                      </a:rPr>
                      <m:t>𝑥</m:t>
                    </m:r>
                  </m:oMath>
                </a14:m>
                <a:r>
                  <a:rPr lang="zh-CN" altLang="en-US" dirty="0"/>
                  <a:t>，此时如果可以走到</a:t>
                </a:r>
                <a14:m>
                  <m:oMath xmlns:m="http://schemas.openxmlformats.org/officeDocument/2006/math">
                    <m:r>
                      <a:rPr lang="en-US" altLang="zh-CN" b="0" i="1" smtClean="0">
                        <a:latin typeface="Cambria Math" panose="02040503050406030204" pitchFamily="18" charset="0"/>
                      </a:rPr>
                      <m:t>𝑖</m:t>
                    </m:r>
                  </m:oMath>
                </a14:m>
                <a:r>
                  <a:rPr lang="zh-CN" altLang="en-US" dirty="0"/>
                  <a:t>，那么</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+1</m:t>
                    </m:r>
                  </m:oMath>
                </a14:m>
                <a:r>
                  <a:rPr lang="zh-CN" altLang="en-US" dirty="0"/>
                  <a:t>就可以走到</a:t>
                </a:r>
                <a14:m>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e>
                    </m:d>
                  </m:oMath>
                </a14:m>
                <a:endParaRPr lang="en-US" altLang="zh-CN" b="0" dirty="0"/>
              </a:p>
              <a:p>
                <a:r>
                  <a:rPr lang="zh-CN" altLang="en-US" dirty="0"/>
                  <a:t>否则只能走到</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+1,</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oMath>
                </a14:m>
                <a:r>
                  <a:rPr lang="zh-CN" altLang="en-US" dirty="0"/>
                  <a:t>，令</a:t>
                </a:r>
                <a14:m>
                  <m:oMath xmlns:m="http://schemas.openxmlformats.org/officeDocument/2006/math">
                    <m:r>
                      <a:rPr lang="en-US" altLang="zh-CN" b="0" i="1" smtClean="0">
                        <a:latin typeface="Cambria Math" panose="02040503050406030204" pitchFamily="18" charset="0"/>
                      </a:rPr>
                      <m:t>𝑑𝑒𝑝</m:t>
                    </m:r>
                  </m:oMath>
                </a14:m>
                <a:r>
                  <a:rPr lang="en-US" altLang="zh-CN" dirty="0"/>
                  <a:t>++</a:t>
                </a:r>
              </a:p>
              <a:p>
                <a:endParaRPr lang="en-US" altLang="zh-CN" dirty="0"/>
              </a:p>
              <a:p>
                <a:r>
                  <a:rPr lang="zh-CN" altLang="en-US" dirty="0"/>
                  <a:t>从某个点出发向某个方向走到最远的点可以通过预处理</a:t>
                </a:r>
                <a:r>
                  <a:rPr lang="en-US" altLang="zh-CN" dirty="0"/>
                  <a:t>+</a:t>
                </a:r>
                <a:r>
                  <a:rPr lang="zh-CN" altLang="en-US" dirty="0"/>
                  <a:t>二分做到每次</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92FBF3E6-E4A0-43D9-ABFE-C1BB9D8EE8BF}"/>
                  </a:ext>
                </a:extLst>
              </p:cNvPr>
              <p:cNvSpPr>
                <a:spLocks noGrp="1" noRot="1" noChangeAspect="1" noMove="1" noResize="1" noEditPoints="1" noAdjustHandles="1" noChangeArrowheads="1" noChangeShapeType="1" noTextEdit="1"/>
              </p:cNvSpPr>
              <p:nvPr>
                <p:ph idx="1"/>
              </p:nvPr>
            </p:nvSpPr>
            <p:spPr>
              <a:blipFill>
                <a:blip r:embed="rId2"/>
                <a:stretch>
                  <a:fillRect l="-92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0364398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84EA7B-1AEE-4D38-A00A-129522C8E2EE}"/>
              </a:ext>
            </a:extLst>
          </p:cNvPr>
          <p:cNvSpPr>
            <a:spLocks noGrp="1"/>
          </p:cNvSpPr>
          <p:nvPr>
            <p:ph type="title"/>
          </p:nvPr>
        </p:nvSpPr>
        <p:spPr/>
        <p:txBody>
          <a:bodyPr/>
          <a:lstStyle/>
          <a:p>
            <a:r>
              <a:rPr lang="en-US" altLang="zh-CN" dirty="0"/>
              <a:t>Long Mansion</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B93B5298-D57E-42C6-8E59-C4CE88B396DA}"/>
                  </a:ext>
                </a:extLst>
              </p:cNvPr>
              <p:cNvSpPr>
                <a:spLocks noGrp="1"/>
              </p:cNvSpPr>
              <p:nvPr>
                <p:ph idx="1"/>
              </p:nvPr>
            </p:nvSpPr>
            <p:spPr/>
            <p:txBody>
              <a:bodyPr>
                <a:normAutofit/>
              </a:bodyPr>
              <a:lstStyle/>
              <a:p>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𝑖</m:t>
                    </m:r>
                  </m:oMath>
                </a14:m>
                <a:endParaRPr lang="en-US" altLang="zh-CN" dirty="0"/>
              </a:p>
              <a:p>
                <a:r>
                  <a:rPr lang="zh-CN" altLang="en-US" dirty="0"/>
                  <a:t>在这种情况下我们直接贪心地走，即不断重复下面的步骤：</a:t>
                </a:r>
                <a:endParaRPr lang="en-US" altLang="zh-CN" dirty="0"/>
              </a:p>
              <a:p>
                <a:r>
                  <a:rPr lang="en-US" altLang="zh-CN" dirty="0"/>
                  <a:t>1</a:t>
                </a:r>
                <a:r>
                  <a:rPr lang="zh-CN" altLang="en-US" dirty="0"/>
                  <a:t>）向左走到最远</a:t>
                </a:r>
                <a:endParaRPr lang="en-US" altLang="zh-CN" dirty="0"/>
              </a:p>
              <a:p>
                <a:r>
                  <a:rPr lang="en-US" altLang="zh-CN" dirty="0"/>
                  <a:t>2</a:t>
                </a:r>
                <a:r>
                  <a:rPr lang="zh-CN" altLang="en-US" dirty="0"/>
                  <a:t>）向右走到最远</a:t>
                </a:r>
                <a:endParaRPr lang="en-US" altLang="zh-CN" dirty="0"/>
              </a:p>
              <a:p>
                <a:endParaRPr lang="en-US" altLang="zh-CN" dirty="0"/>
              </a:p>
              <a:p>
                <a:r>
                  <a:rPr lang="zh-CN" altLang="en-US" dirty="0"/>
                  <a:t>从第二次开始，每来回走一次，至少会使</a:t>
                </a:r>
                <a14:m>
                  <m:oMath xmlns:m="http://schemas.openxmlformats.org/officeDocument/2006/math">
                    <m:r>
                      <a:rPr lang="en-US" altLang="zh-CN" b="0" i="1" smtClean="0">
                        <a:latin typeface="Cambria Math" panose="02040503050406030204" pitchFamily="18" charset="0"/>
                      </a:rPr>
                      <m:t>𝑑𝑒𝑝</m:t>
                    </m:r>
                  </m:oMath>
                </a14:m>
                <a:r>
                  <a:rPr lang="zh-CN" altLang="en-US" dirty="0"/>
                  <a:t>减一</a:t>
                </a:r>
                <a:endParaRPr lang="en-US" altLang="zh-CN" dirty="0"/>
              </a:p>
              <a:p>
                <a:r>
                  <a:rPr lang="zh-CN" altLang="en-US" dirty="0"/>
                  <a:t>那么总的时间复杂度为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 +</m:t>
                    </m:r>
                    <m:r>
                      <a:rPr lang="en-US" altLang="zh-CN" b="0" i="1" smtClean="0">
                        <a:latin typeface="Cambria Math" panose="02040503050406030204" pitchFamily="18" charset="0"/>
                      </a:rPr>
                      <m:t>𝑄</m:t>
                    </m:r>
                    <m:r>
                      <a:rPr lang="en-US" altLang="zh-CN" b="0" i="1" smtClean="0">
                        <a:latin typeface="Cambria Math" panose="02040503050406030204" pitchFamily="18" charset="0"/>
                      </a:rPr>
                      <m:t>)</m:t>
                    </m:r>
                  </m:oMath>
                </a14:m>
                <a:endParaRPr lang="en-US" altLang="zh-CN" dirty="0"/>
              </a:p>
              <a:p>
                <a:endParaRPr lang="zh-CN" altLang="en-US" dirty="0"/>
              </a:p>
            </p:txBody>
          </p:sp>
        </mc:Choice>
        <mc:Fallback>
          <p:sp>
            <p:nvSpPr>
              <p:cNvPr id="3" name="内容占位符 2">
                <a:extLst>
                  <a:ext uri="{FF2B5EF4-FFF2-40B4-BE49-F238E27FC236}">
                    <a16:creationId xmlns:a16="http://schemas.microsoft.com/office/drawing/2014/main" id="{B93B5298-D57E-42C6-8E59-C4CE88B396DA}"/>
                  </a:ext>
                </a:extLst>
              </p:cNvPr>
              <p:cNvSpPr>
                <a:spLocks noGrp="1" noRot="1" noChangeAspect="1" noMove="1" noResize="1" noEditPoints="1" noAdjustHandles="1" noChangeArrowheads="1" noChangeShapeType="1" noTextEdit="1"/>
              </p:cNvSpPr>
              <p:nvPr>
                <p:ph idx="1"/>
              </p:nvPr>
            </p:nvSpPr>
            <p:spPr>
              <a:blipFill>
                <a:blip r:embed="rId2"/>
                <a:stretch>
                  <a:fillRect l="-104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429480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7B8BDF-D87A-456B-BF7A-94C8EF2717FA}"/>
              </a:ext>
            </a:extLst>
          </p:cNvPr>
          <p:cNvSpPr>
            <a:spLocks noGrp="1"/>
          </p:cNvSpPr>
          <p:nvPr>
            <p:ph type="title"/>
          </p:nvPr>
        </p:nvSpPr>
        <p:spPr/>
        <p:txBody>
          <a:bodyPr/>
          <a:lstStyle/>
          <a:p>
            <a:r>
              <a:rPr lang="en-US" altLang="zh-CN" dirty="0"/>
              <a:t>Natural Park</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D1CED28-61B2-44A3-A306-EC2FEFA2F38C}"/>
                  </a:ext>
                </a:extLst>
              </p:cNvPr>
              <p:cNvSpPr>
                <a:spLocks noGrp="1"/>
              </p:cNvSpPr>
              <p:nvPr>
                <p:ph idx="1"/>
              </p:nvPr>
            </p:nvSpPr>
            <p:spPr/>
            <p:txBody>
              <a:bodyPr/>
              <a:lstStyle/>
              <a:p>
                <a:r>
                  <a:rPr lang="zh-CN" altLang="en-US" dirty="0"/>
                  <a:t>有一个</a:t>
                </a:r>
                <a14:m>
                  <m:oMath xmlns:m="http://schemas.openxmlformats.org/officeDocument/2006/math">
                    <m:r>
                      <a:rPr lang="en-US" altLang="zh-CN" b="0" i="1" smtClean="0">
                        <a:latin typeface="Cambria Math" panose="02040503050406030204" pitchFamily="18" charset="0"/>
                      </a:rPr>
                      <m:t>𝑁</m:t>
                    </m:r>
                  </m:oMath>
                </a14:m>
                <a:r>
                  <a:rPr lang="zh-CN" altLang="en-US" dirty="0"/>
                  <a:t>个点，</a:t>
                </a:r>
                <a14:m>
                  <m:oMath xmlns:m="http://schemas.openxmlformats.org/officeDocument/2006/math">
                    <m:r>
                      <a:rPr lang="en-US" altLang="zh-CN" b="0" i="1" smtClean="0">
                        <a:latin typeface="Cambria Math" panose="02040503050406030204" pitchFamily="18" charset="0"/>
                      </a:rPr>
                      <m:t>𝑀</m:t>
                    </m:r>
                    <m:r>
                      <a:rPr lang="zh-CN" altLang="en-US" i="1">
                        <a:latin typeface="Cambria Math" panose="02040503050406030204" pitchFamily="18" charset="0"/>
                      </a:rPr>
                      <m:t>条</m:t>
                    </m:r>
                  </m:oMath>
                </a14:m>
                <a:r>
                  <a:rPr lang="zh-CN" altLang="en-US" dirty="0"/>
                  <a:t>边的无向图。每个点的度数</a:t>
                </a:r>
                <a14:m>
                  <m:oMath xmlns:m="http://schemas.openxmlformats.org/officeDocument/2006/math">
                    <m:r>
                      <a:rPr lang="en-US" altLang="zh-CN" b="0" i="1" smtClean="0">
                        <a:latin typeface="Cambria Math" panose="02040503050406030204" pitchFamily="18" charset="0"/>
                      </a:rPr>
                      <m:t>≤7</m:t>
                    </m:r>
                  </m:oMath>
                </a14:m>
                <a:r>
                  <a:rPr lang="zh-CN" altLang="en-US" dirty="0"/>
                  <a:t>。每次你可以询问</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r>
                      <a:rPr lang="en-US" altLang="zh-CN" b="0" i="1" smtClean="0">
                        <a:latin typeface="Cambria Math" panose="02040503050406030204" pitchFamily="18" charset="0"/>
                      </a:rPr>
                      <m:t>𝑝</m:t>
                    </m:r>
                    <m:r>
                      <m:rPr>
                        <m:lit/>
                      </m:rPr>
                      <a:rPr lang="en-US" altLang="zh-CN" b="0" i="1" smtClean="0">
                        <a:latin typeface="Cambria Math" panose="02040503050406030204" pitchFamily="18" charset="0"/>
                      </a:rPr>
                      <m:t>[]</m:t>
                    </m:r>
                    <m:r>
                      <a:rPr lang="en-US" altLang="zh-CN" b="0" i="1" smtClean="0">
                        <a:latin typeface="Cambria Math" panose="02040503050406030204" pitchFamily="18" charset="0"/>
                      </a:rPr>
                      <m:t>)</m:t>
                    </m:r>
                  </m:oMath>
                </a14:m>
                <a:r>
                  <a:rPr lang="zh-CN" altLang="en-US" dirty="0"/>
                  <a:t>，交互库会返回只经过</a:t>
                </a:r>
                <a14:m>
                  <m:oMath xmlns:m="http://schemas.openxmlformats.org/officeDocument/2006/math">
                    <m:r>
                      <a:rPr lang="en-US" altLang="zh-CN" b="0" i="1" smtClean="0">
                        <a:latin typeface="Cambria Math" panose="02040503050406030204" pitchFamily="18" charset="0"/>
                      </a:rPr>
                      <m:t>𝑝</m:t>
                    </m:r>
                    <m:r>
                      <m:rPr>
                        <m:lit/>
                      </m:rPr>
                      <a:rPr lang="en-US" altLang="zh-CN" b="0" i="1" smtClean="0">
                        <a:latin typeface="Cambria Math" panose="02040503050406030204" pitchFamily="18" charset="0"/>
                      </a:rPr>
                      <m:t>[]</m:t>
                    </m:r>
                  </m:oMath>
                </a14:m>
                <a:r>
                  <a:rPr lang="zh-CN" altLang="en-US" dirty="0"/>
                  <a:t>中的点能否从</a:t>
                </a:r>
                <a14:m>
                  <m:oMath xmlns:m="http://schemas.openxmlformats.org/officeDocument/2006/math">
                    <m:r>
                      <a:rPr lang="en-US" altLang="zh-CN" b="0" i="1" smtClean="0">
                        <a:latin typeface="Cambria Math" panose="02040503050406030204" pitchFamily="18" charset="0"/>
                      </a:rPr>
                      <m:t>𝑥</m:t>
                    </m:r>
                  </m:oMath>
                </a14:m>
                <a:r>
                  <a:rPr lang="zh-CN" altLang="en-US" dirty="0"/>
                  <a:t>走到</a:t>
                </a:r>
                <a14:m>
                  <m:oMath xmlns:m="http://schemas.openxmlformats.org/officeDocument/2006/math">
                    <m:r>
                      <a:rPr lang="en-US" altLang="zh-CN" b="0" i="1" dirty="0" smtClean="0">
                        <a:latin typeface="Cambria Math" panose="02040503050406030204" pitchFamily="18" charset="0"/>
                      </a:rPr>
                      <m:t>𝑦</m:t>
                    </m:r>
                  </m:oMath>
                </a14:m>
                <a:r>
                  <a:rPr lang="zh-CN" altLang="en-US" dirty="0"/>
                  <a:t>。</a:t>
                </a:r>
                <a:endParaRPr lang="en-US" altLang="zh-CN" dirty="0"/>
              </a:p>
              <a:p>
                <a:r>
                  <a:rPr lang="zh-CN" altLang="en-US" dirty="0"/>
                  <a:t>最多询问</a:t>
                </a:r>
                <a14:m>
                  <m:oMath xmlns:m="http://schemas.openxmlformats.org/officeDocument/2006/math">
                    <m:r>
                      <a:rPr lang="en-US" altLang="zh-CN" b="0" i="1" smtClean="0">
                        <a:latin typeface="Cambria Math" panose="02040503050406030204" pitchFamily="18" charset="0"/>
                      </a:rPr>
                      <m:t>45000</m:t>
                    </m:r>
                  </m:oMath>
                </a14:m>
                <a:r>
                  <a:rPr lang="zh-CN" altLang="en-US" dirty="0"/>
                  <a:t>次，求这张图。</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𝑀</m:t>
                    </m:r>
                    <m:r>
                      <a:rPr lang="en-US" altLang="zh-CN" b="0" i="1" smtClean="0">
                        <a:latin typeface="Cambria Math" panose="02040503050406030204" pitchFamily="18" charset="0"/>
                      </a:rPr>
                      <m:t>≤1500</m:t>
                    </m:r>
                  </m:oMath>
                </a14:m>
                <a:endParaRPr lang="zh-CN" altLang="en-US" dirty="0"/>
              </a:p>
            </p:txBody>
          </p:sp>
        </mc:Choice>
        <mc:Fallback xmlns="">
          <p:sp>
            <p:nvSpPr>
              <p:cNvPr id="3" name="内容占位符 2">
                <a:extLst>
                  <a:ext uri="{FF2B5EF4-FFF2-40B4-BE49-F238E27FC236}">
                    <a16:creationId xmlns:a16="http://schemas.microsoft.com/office/drawing/2014/main" id="{DD1CED28-61B2-44A3-A306-EC2FEFA2F38C}"/>
                  </a:ext>
                </a:extLst>
              </p:cNvPr>
              <p:cNvSpPr>
                <a:spLocks noGrp="1" noRot="1" noChangeAspect="1" noMove="1" noResize="1" noEditPoints="1" noAdjustHandles="1" noChangeArrowheads="1" noChangeShapeType="1" noTextEdit="1"/>
              </p:cNvSpPr>
              <p:nvPr>
                <p:ph idx="1"/>
              </p:nvPr>
            </p:nvSpPr>
            <p:spPr>
              <a:blipFill>
                <a:blip r:embed="rId2"/>
                <a:stretch>
                  <a:fillRect l="-1043" t="-2381" r="-11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1458564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54C97B-9662-48F1-BE48-6881D8575183}"/>
              </a:ext>
            </a:extLst>
          </p:cNvPr>
          <p:cNvSpPr>
            <a:spLocks noGrp="1"/>
          </p:cNvSpPr>
          <p:nvPr>
            <p:ph type="title"/>
          </p:nvPr>
        </p:nvSpPr>
        <p:spPr/>
        <p:txBody>
          <a:bodyPr/>
          <a:lstStyle/>
          <a:p>
            <a:r>
              <a:rPr lang="en-US" altLang="zh-CN" dirty="0"/>
              <a:t>Natural Park</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753EDD9F-812C-4EA1-9263-255F3529BA04}"/>
                  </a:ext>
                </a:extLst>
              </p:cNvPr>
              <p:cNvSpPr>
                <a:spLocks noGrp="1"/>
              </p:cNvSpPr>
              <p:nvPr>
                <p:ph idx="1"/>
              </p:nvPr>
            </p:nvSpPr>
            <p:spPr>
              <a:xfrm>
                <a:off x="838200" y="1825625"/>
                <a:ext cx="7629395" cy="4351338"/>
              </a:xfrm>
            </p:spPr>
            <p:txBody>
              <a:bodyPr>
                <a:normAutofit fontScale="92500" lnSpcReduction="20000"/>
              </a:bodyPr>
              <a:lstStyle/>
              <a:p>
                <a:r>
                  <a:rPr lang="zh-CN" altLang="en-US" dirty="0"/>
                  <a:t>我们首先考虑如何解决一个图是一棵树的问题。</a:t>
                </a:r>
                <a:endParaRPr lang="en-US" altLang="zh-CN" dirty="0"/>
              </a:p>
              <a:p>
                <a:r>
                  <a:rPr lang="zh-CN" altLang="en-US" dirty="0"/>
                  <a:t>假设我们现在已经得到了一棵以</a:t>
                </a:r>
                <a14:m>
                  <m:oMath xmlns:m="http://schemas.openxmlformats.org/officeDocument/2006/math">
                    <m:r>
                      <a:rPr lang="en-US" altLang="zh-CN" b="0" i="1" smtClean="0">
                        <a:latin typeface="Cambria Math" panose="02040503050406030204" pitchFamily="18" charset="0"/>
                      </a:rPr>
                      <m:t>1</m:t>
                    </m:r>
                  </m:oMath>
                </a14:m>
                <a:r>
                  <a:rPr lang="zh-CN" altLang="en-US" dirty="0"/>
                  <a:t>为根的树，我们尝试加入点</a:t>
                </a:r>
                <a14:m>
                  <m:oMath xmlns:m="http://schemas.openxmlformats.org/officeDocument/2006/math">
                    <m:r>
                      <a:rPr lang="en-US" altLang="zh-CN" b="0" i="1" smtClean="0">
                        <a:latin typeface="Cambria Math" panose="02040503050406030204" pitchFamily="18" charset="0"/>
                      </a:rPr>
                      <m:t>𝑥</m:t>
                    </m:r>
                  </m:oMath>
                </a14:m>
                <a:endParaRPr lang="en-US" altLang="zh-CN" b="0" dirty="0"/>
              </a:p>
              <a:p>
                <a:r>
                  <a:rPr lang="zh-CN" altLang="en-US" dirty="0"/>
                  <a:t>注意到在一棵树的</a:t>
                </a:r>
                <a14:m>
                  <m:oMath xmlns:m="http://schemas.openxmlformats.org/officeDocument/2006/math">
                    <m:r>
                      <a:rPr lang="en-US" altLang="zh-CN" b="0" i="1" smtClean="0">
                        <a:latin typeface="Cambria Math" panose="02040503050406030204" pitchFamily="18" charset="0"/>
                      </a:rPr>
                      <m:t>𝑏𝑓𝑠</m:t>
                    </m:r>
                  </m:oMath>
                </a14:m>
                <a:r>
                  <a:rPr lang="zh-CN" altLang="en-US" dirty="0"/>
                  <a:t>序中，前</a:t>
                </a:r>
                <a14:m>
                  <m:oMath xmlns:m="http://schemas.openxmlformats.org/officeDocument/2006/math">
                    <m:r>
                      <a:rPr lang="en-US" altLang="zh-CN" b="0" i="1" smtClean="0">
                        <a:latin typeface="Cambria Math" panose="02040503050406030204" pitchFamily="18" charset="0"/>
                      </a:rPr>
                      <m:t>𝑘</m:t>
                    </m:r>
                  </m:oMath>
                </a14:m>
                <a:r>
                  <a:rPr lang="zh-CN" altLang="en-US" dirty="0"/>
                  <a:t>个节点一定构成了一个连通块。那么我们在</a:t>
                </a:r>
                <a14:m>
                  <m:oMath xmlns:m="http://schemas.openxmlformats.org/officeDocument/2006/math">
                    <m:r>
                      <a:rPr lang="en-US" altLang="zh-CN" i="1" dirty="0" smtClean="0">
                        <a:latin typeface="Cambria Math" panose="02040503050406030204" pitchFamily="18" charset="0"/>
                      </a:rPr>
                      <m:t>𝑏𝑓𝑠</m:t>
                    </m:r>
                  </m:oMath>
                </a14:m>
                <a:r>
                  <a:rPr lang="zh-CN" altLang="en-US" dirty="0"/>
                  <a:t>序上可以通过二分查找得到一个点</a:t>
                </a:r>
                <a14:m>
                  <m:oMath xmlns:m="http://schemas.openxmlformats.org/officeDocument/2006/math">
                    <m:r>
                      <a:rPr lang="en-US" altLang="zh-CN" b="0" i="1" smtClean="0">
                        <a:latin typeface="Cambria Math" panose="02040503050406030204" pitchFamily="18" charset="0"/>
                      </a:rPr>
                      <m:t>𝑝</m:t>
                    </m:r>
                  </m:oMath>
                </a14:m>
                <a:r>
                  <a:rPr lang="zh-CN" altLang="en-US" dirty="0"/>
                  <a:t>，满足</a:t>
                </a:r>
                <a14:m>
                  <m:oMath xmlns:m="http://schemas.openxmlformats.org/officeDocument/2006/math">
                    <m:r>
                      <a:rPr lang="en-US" altLang="zh-CN" b="0" i="1" smtClean="0">
                        <a:latin typeface="Cambria Math" panose="02040503050406030204" pitchFamily="18" charset="0"/>
                      </a:rPr>
                      <m:t>𝑥</m:t>
                    </m:r>
                  </m:oMath>
                </a14:m>
                <a:r>
                  <a:rPr lang="zh-CN" altLang="en-US" dirty="0"/>
                  <a:t>可以通过一系列不在树上的点走到</a:t>
                </a:r>
                <a14:m>
                  <m:oMath xmlns:m="http://schemas.openxmlformats.org/officeDocument/2006/math">
                    <m:r>
                      <a:rPr lang="en-US" altLang="zh-CN" b="0" i="1" smtClean="0">
                        <a:latin typeface="Cambria Math" panose="02040503050406030204" pitchFamily="18" charset="0"/>
                      </a:rPr>
                      <m:t>𝑝</m:t>
                    </m:r>
                  </m:oMath>
                </a14:m>
                <a:r>
                  <a:rPr lang="zh-CN" altLang="en-US" dirty="0"/>
                  <a:t>。</a:t>
                </a:r>
                <a:endParaRPr lang="en-US" altLang="zh-CN" dirty="0"/>
              </a:p>
              <a:p>
                <a:r>
                  <a:rPr lang="zh-CN" altLang="en-US" dirty="0"/>
                  <a:t>若</a:t>
                </a:r>
                <a14:m>
                  <m:oMath xmlns:m="http://schemas.openxmlformats.org/officeDocument/2006/math">
                    <m:r>
                      <a:rPr lang="en-US" altLang="zh-CN" b="0" i="1" smtClean="0">
                        <a:latin typeface="Cambria Math" panose="02040503050406030204" pitchFamily="18" charset="0"/>
                      </a:rPr>
                      <m:t>𝑝</m:t>
                    </m:r>
                    <m:r>
                      <a:rPr lang="zh-CN" altLang="en-US" i="1">
                        <a:latin typeface="Cambria Math" panose="02040503050406030204" pitchFamily="18" charset="0"/>
                      </a:rPr>
                      <m:t>和</m:t>
                    </m:r>
                    <m:r>
                      <a:rPr lang="en-US" altLang="zh-CN" b="0" i="1" smtClean="0">
                        <a:latin typeface="Cambria Math" panose="02040503050406030204" pitchFamily="18" charset="0"/>
                      </a:rPr>
                      <m:t>𝑥</m:t>
                    </m:r>
                  </m:oMath>
                </a14:m>
                <a:r>
                  <a:rPr lang="zh-CN" altLang="en-US" dirty="0"/>
                  <a:t>不直接相连，那么我们在</a:t>
                </a:r>
                <a14:m>
                  <m:oMath xmlns:m="http://schemas.openxmlformats.org/officeDocument/2006/math">
                    <m:r>
                      <a:rPr lang="en-US" altLang="zh-CN" b="0" i="1" smtClean="0">
                        <a:latin typeface="Cambria Math" panose="02040503050406030204" pitchFamily="18" charset="0"/>
                      </a:rPr>
                      <m:t>𝑥</m:t>
                    </m:r>
                  </m:oMath>
                </a14:m>
                <a:r>
                  <a:rPr lang="zh-CN" altLang="en-US" dirty="0"/>
                  <a:t>到</a:t>
                </a:r>
                <a14:m>
                  <m:oMath xmlns:m="http://schemas.openxmlformats.org/officeDocument/2006/math">
                    <m:r>
                      <a:rPr lang="en-US" altLang="zh-CN" b="0" i="1" dirty="0" smtClean="0">
                        <a:latin typeface="Cambria Math" panose="02040503050406030204" pitchFamily="18" charset="0"/>
                      </a:rPr>
                      <m:t>𝑝</m:t>
                    </m:r>
                  </m:oMath>
                </a14:m>
                <a:r>
                  <a:rPr lang="zh-CN" altLang="en-US" dirty="0"/>
                  <a:t>的链上二分，直到找到一个和</a:t>
                </a:r>
                <a14:m>
                  <m:oMath xmlns:m="http://schemas.openxmlformats.org/officeDocument/2006/math">
                    <m:r>
                      <a:rPr lang="en-US" altLang="zh-CN" b="0" i="1" smtClean="0">
                        <a:latin typeface="Cambria Math" panose="02040503050406030204" pitchFamily="18" charset="0"/>
                      </a:rPr>
                      <m:t>𝑝</m:t>
                    </m:r>
                  </m:oMath>
                </a14:m>
                <a:r>
                  <a:rPr lang="zh-CN" altLang="en-US" dirty="0"/>
                  <a:t>直接相连的点</a:t>
                </a:r>
                <a14:m>
                  <m:oMath xmlns:m="http://schemas.openxmlformats.org/officeDocument/2006/math">
                    <m:r>
                      <a:rPr lang="en-US" altLang="zh-CN" b="0" i="1" smtClean="0">
                        <a:latin typeface="Cambria Math" panose="02040503050406030204" pitchFamily="18" charset="0"/>
                      </a:rPr>
                      <m:t>𝑦</m:t>
                    </m:r>
                  </m:oMath>
                </a14:m>
                <a:r>
                  <a:rPr lang="zh-CN" altLang="en-US" dirty="0"/>
                  <a:t>。我们把</a:t>
                </a:r>
                <a14:m>
                  <m:oMath xmlns:m="http://schemas.openxmlformats.org/officeDocument/2006/math">
                    <m:r>
                      <a:rPr lang="en-US" altLang="zh-CN" b="0" i="1" smtClean="0">
                        <a:latin typeface="Cambria Math" panose="02040503050406030204" pitchFamily="18" charset="0"/>
                      </a:rPr>
                      <m:t>𝑦</m:t>
                    </m:r>
                  </m:oMath>
                </a14:m>
                <a:r>
                  <a:rPr lang="zh-CN" altLang="en-US" dirty="0"/>
                  <a:t>加入这棵树即可。</a:t>
                </a:r>
                <a:endParaRPr lang="en-US" altLang="zh-CN" dirty="0"/>
              </a:p>
              <a:p>
                <a:r>
                  <a:rPr lang="zh-CN" altLang="en-US" dirty="0"/>
                  <a:t>询问数为</a:t>
                </a:r>
                <a14:m>
                  <m:oMath xmlns:m="http://schemas.openxmlformats.org/officeDocument/2006/math">
                    <m:r>
                      <a:rPr lang="en-US" altLang="zh-CN" b="0" i="0" smtClean="0">
                        <a:latin typeface="Cambria Math" panose="02040503050406030204" pitchFamily="18" charset="0"/>
                      </a:rPr>
                      <m:t>2</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oMath>
                </a14:m>
                <a:endParaRPr lang="zh-CN" altLang="en-US" dirty="0"/>
              </a:p>
            </p:txBody>
          </p:sp>
        </mc:Choice>
        <mc:Fallback>
          <p:sp>
            <p:nvSpPr>
              <p:cNvPr id="3" name="内容占位符 2">
                <a:extLst>
                  <a:ext uri="{FF2B5EF4-FFF2-40B4-BE49-F238E27FC236}">
                    <a16:creationId xmlns:a16="http://schemas.microsoft.com/office/drawing/2014/main" id="{753EDD9F-812C-4EA1-9263-255F3529BA04}"/>
                  </a:ext>
                </a:extLst>
              </p:cNvPr>
              <p:cNvSpPr>
                <a:spLocks noGrp="1" noRot="1" noChangeAspect="1" noMove="1" noResize="1" noEditPoints="1" noAdjustHandles="1" noChangeArrowheads="1" noChangeShapeType="1" noTextEdit="1"/>
              </p:cNvSpPr>
              <p:nvPr>
                <p:ph idx="1"/>
              </p:nvPr>
            </p:nvSpPr>
            <p:spPr>
              <a:xfrm>
                <a:off x="838200" y="1825625"/>
                <a:ext cx="7629395" cy="4351338"/>
              </a:xfrm>
              <a:blipFill>
                <a:blip r:embed="rId2"/>
                <a:stretch>
                  <a:fillRect l="-1279" t="-2941" r="-5675"/>
                </a:stretch>
              </a:blipFill>
            </p:spPr>
            <p:txBody>
              <a:bodyPr/>
              <a:lstStyle/>
              <a:p>
                <a:r>
                  <a:rPr lang="zh-CN" altLang="en-US">
                    <a:noFill/>
                  </a:rPr>
                  <a:t> </a:t>
                </a:r>
              </a:p>
            </p:txBody>
          </p:sp>
        </mc:Fallback>
      </mc:AlternateContent>
      <p:sp>
        <p:nvSpPr>
          <p:cNvPr id="5" name="椭圆 4">
            <a:extLst>
              <a:ext uri="{FF2B5EF4-FFF2-40B4-BE49-F238E27FC236}">
                <a16:creationId xmlns:a16="http://schemas.microsoft.com/office/drawing/2014/main" id="{BB8EE90A-2CB8-43C8-A2E3-D29F923EB797}"/>
              </a:ext>
            </a:extLst>
          </p:cNvPr>
          <p:cNvSpPr/>
          <p:nvPr/>
        </p:nvSpPr>
        <p:spPr>
          <a:xfrm>
            <a:off x="9244207" y="1690688"/>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F37A1D5F-C3C3-46F3-B205-3389079399F9}"/>
              </a:ext>
            </a:extLst>
          </p:cNvPr>
          <p:cNvSpPr/>
          <p:nvPr/>
        </p:nvSpPr>
        <p:spPr>
          <a:xfrm>
            <a:off x="8796400" y="2379164"/>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7" name="椭圆 6">
                <a:extLst>
                  <a:ext uri="{FF2B5EF4-FFF2-40B4-BE49-F238E27FC236}">
                    <a16:creationId xmlns:a16="http://schemas.microsoft.com/office/drawing/2014/main" id="{68E8DDBD-73F1-428B-A2E0-D07424D3669B}"/>
                  </a:ext>
                </a:extLst>
              </p:cNvPr>
              <p:cNvSpPr/>
              <p:nvPr/>
            </p:nvSpPr>
            <p:spPr>
              <a:xfrm>
                <a:off x="9707148" y="2373356"/>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altLang="zh-CN" i="1" dirty="0" smtClean="0">
                          <a:latin typeface="Cambria Math" panose="02040503050406030204" pitchFamily="18" charset="0"/>
                        </a:rPr>
                        <m:t>𝑝</m:t>
                      </m:r>
                    </m:oMath>
                  </m:oMathPara>
                </a14:m>
                <a:endParaRPr lang="zh-CN" altLang="en-US" dirty="0"/>
              </a:p>
            </p:txBody>
          </p:sp>
        </mc:Choice>
        <mc:Fallback xmlns="">
          <p:sp>
            <p:nvSpPr>
              <p:cNvPr id="7" name="椭圆 6">
                <a:extLst>
                  <a:ext uri="{FF2B5EF4-FFF2-40B4-BE49-F238E27FC236}">
                    <a16:creationId xmlns:a16="http://schemas.microsoft.com/office/drawing/2014/main" id="{68E8DDBD-73F1-428B-A2E0-D07424D3669B}"/>
                  </a:ext>
                </a:extLst>
              </p:cNvPr>
              <p:cNvSpPr>
                <a:spLocks noRot="1" noChangeAspect="1" noMove="1" noResize="1" noEditPoints="1" noAdjustHandles="1" noChangeArrowheads="1" noChangeShapeType="1" noTextEdit="1"/>
              </p:cNvSpPr>
              <p:nvPr/>
            </p:nvSpPr>
            <p:spPr>
              <a:xfrm>
                <a:off x="9707148" y="2373356"/>
                <a:ext cx="450937" cy="450937"/>
              </a:xfrm>
              <a:prstGeom prst="ellipse">
                <a:avLst/>
              </a:prstGeom>
              <a:blipFill>
                <a:blip r:embed="rId3"/>
                <a:stretch>
                  <a:fillRect/>
                </a:stretch>
              </a:blipFill>
            </p:spPr>
            <p:txBody>
              <a:bodyPr/>
              <a:lstStyle/>
              <a:p>
                <a:r>
                  <a:rPr lang="zh-CN" altLang="en-US">
                    <a:noFill/>
                  </a:rPr>
                  <a:t> </a:t>
                </a:r>
              </a:p>
            </p:txBody>
          </p:sp>
        </mc:Fallback>
      </mc:AlternateContent>
      <p:sp>
        <p:nvSpPr>
          <p:cNvPr id="8" name="椭圆 7">
            <a:extLst>
              <a:ext uri="{FF2B5EF4-FFF2-40B4-BE49-F238E27FC236}">
                <a16:creationId xmlns:a16="http://schemas.microsoft.com/office/drawing/2014/main" id="{F880A406-AAF2-478D-BF0B-8DE7FD757246}"/>
              </a:ext>
            </a:extLst>
          </p:cNvPr>
          <p:cNvSpPr/>
          <p:nvPr/>
        </p:nvSpPr>
        <p:spPr>
          <a:xfrm>
            <a:off x="8318587" y="3198638"/>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55F452D5-3758-45AD-8125-BA8A6A4073AE}"/>
              </a:ext>
            </a:extLst>
          </p:cNvPr>
          <p:cNvSpPr/>
          <p:nvPr/>
        </p:nvSpPr>
        <p:spPr>
          <a:xfrm>
            <a:off x="9256211" y="3198638"/>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10" name="椭圆 9">
                <a:extLst>
                  <a:ext uri="{FF2B5EF4-FFF2-40B4-BE49-F238E27FC236}">
                    <a16:creationId xmlns:a16="http://schemas.microsoft.com/office/drawing/2014/main" id="{5D308276-894E-423B-A351-A99824B34741}"/>
                  </a:ext>
                </a:extLst>
              </p:cNvPr>
              <p:cNvSpPr/>
              <p:nvPr/>
            </p:nvSpPr>
            <p:spPr>
              <a:xfrm>
                <a:off x="10761944" y="2367029"/>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
                    </m:oMathParaPr>
                    <m:oMath xmlns:m="http://schemas.openxmlformats.org/officeDocument/2006/math">
                      <m:r>
                        <a:rPr lang="en-US" altLang="zh-CN" b="0" i="1" smtClean="0">
                          <a:latin typeface="Cambria Math" panose="02040503050406030204" pitchFamily="18" charset="0"/>
                        </a:rPr>
                        <m:t>𝑦</m:t>
                      </m:r>
                    </m:oMath>
                  </m:oMathPara>
                </a14:m>
                <a:endParaRPr lang="zh-CN" altLang="en-US" dirty="0"/>
              </a:p>
            </p:txBody>
          </p:sp>
        </mc:Choice>
        <mc:Fallback xmlns="">
          <p:sp>
            <p:nvSpPr>
              <p:cNvPr id="10" name="椭圆 9">
                <a:extLst>
                  <a:ext uri="{FF2B5EF4-FFF2-40B4-BE49-F238E27FC236}">
                    <a16:creationId xmlns:a16="http://schemas.microsoft.com/office/drawing/2014/main" id="{5D308276-894E-423B-A351-A99824B34741}"/>
                  </a:ext>
                </a:extLst>
              </p:cNvPr>
              <p:cNvSpPr>
                <a:spLocks noRot="1" noChangeAspect="1" noMove="1" noResize="1" noEditPoints="1" noAdjustHandles="1" noChangeArrowheads="1" noChangeShapeType="1" noTextEdit="1"/>
              </p:cNvSpPr>
              <p:nvPr/>
            </p:nvSpPr>
            <p:spPr>
              <a:xfrm>
                <a:off x="10761944" y="2367029"/>
                <a:ext cx="450937" cy="450937"/>
              </a:xfrm>
              <a:prstGeom prst="ellipse">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椭圆 10">
                <a:extLst>
                  <a:ext uri="{FF2B5EF4-FFF2-40B4-BE49-F238E27FC236}">
                    <a16:creationId xmlns:a16="http://schemas.microsoft.com/office/drawing/2014/main" id="{423932B9-489A-4015-BC90-F987228192CC}"/>
                  </a:ext>
                </a:extLst>
              </p:cNvPr>
              <p:cNvSpPr/>
              <p:nvPr/>
            </p:nvSpPr>
            <p:spPr>
              <a:xfrm>
                <a:off x="10761944" y="5861855"/>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𝑥</m:t>
                      </m:r>
                    </m:oMath>
                  </m:oMathPara>
                </a14:m>
                <a:endParaRPr lang="zh-CN" altLang="en-US" dirty="0"/>
              </a:p>
            </p:txBody>
          </p:sp>
        </mc:Choice>
        <mc:Fallback xmlns="">
          <p:sp>
            <p:nvSpPr>
              <p:cNvPr id="11" name="椭圆 10">
                <a:extLst>
                  <a:ext uri="{FF2B5EF4-FFF2-40B4-BE49-F238E27FC236}">
                    <a16:creationId xmlns:a16="http://schemas.microsoft.com/office/drawing/2014/main" id="{423932B9-489A-4015-BC90-F987228192CC}"/>
                  </a:ext>
                </a:extLst>
              </p:cNvPr>
              <p:cNvSpPr>
                <a:spLocks noRot="1" noChangeAspect="1" noMove="1" noResize="1" noEditPoints="1" noAdjustHandles="1" noChangeArrowheads="1" noChangeShapeType="1" noTextEdit="1"/>
              </p:cNvSpPr>
              <p:nvPr/>
            </p:nvSpPr>
            <p:spPr>
              <a:xfrm>
                <a:off x="10761944" y="5861855"/>
                <a:ext cx="450937" cy="450937"/>
              </a:xfrm>
              <a:prstGeom prst="ellipse">
                <a:avLst/>
              </a:prstGeom>
              <a:blipFill>
                <a:blip r:embed="rId5"/>
                <a:stretch>
                  <a:fillRect/>
                </a:stretch>
              </a:blipFill>
            </p:spPr>
            <p:txBody>
              <a:bodyPr/>
              <a:lstStyle/>
              <a:p>
                <a:r>
                  <a:rPr lang="zh-CN" altLang="en-US">
                    <a:noFill/>
                  </a:rPr>
                  <a:t> </a:t>
                </a:r>
              </a:p>
            </p:txBody>
          </p:sp>
        </mc:Fallback>
      </mc:AlternateContent>
      <p:sp>
        <p:nvSpPr>
          <p:cNvPr id="12" name="椭圆 11">
            <a:extLst>
              <a:ext uri="{FF2B5EF4-FFF2-40B4-BE49-F238E27FC236}">
                <a16:creationId xmlns:a16="http://schemas.microsoft.com/office/drawing/2014/main" id="{1D95C1BD-1C41-494D-9C8C-825B2CA0E34C}"/>
              </a:ext>
            </a:extLst>
          </p:cNvPr>
          <p:cNvSpPr/>
          <p:nvPr/>
        </p:nvSpPr>
        <p:spPr>
          <a:xfrm>
            <a:off x="10764031" y="4861860"/>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72D84961-FF86-4E41-9839-BB0EA7155F12}"/>
              </a:ext>
            </a:extLst>
          </p:cNvPr>
          <p:cNvSpPr/>
          <p:nvPr/>
        </p:nvSpPr>
        <p:spPr>
          <a:xfrm>
            <a:off x="10761944" y="3198639"/>
            <a:ext cx="450937" cy="450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501233F1-23B3-4C44-AEE7-D196B3FFE3F7}"/>
              </a:ext>
            </a:extLst>
          </p:cNvPr>
          <p:cNvCxnSpPr>
            <a:stCxn id="5" idx="3"/>
            <a:endCxn id="6" idx="0"/>
          </p:cNvCxnSpPr>
          <p:nvPr/>
        </p:nvCxnSpPr>
        <p:spPr>
          <a:xfrm flipH="1">
            <a:off x="9021869" y="2075587"/>
            <a:ext cx="288376" cy="303577"/>
          </a:xfrm>
          <a:prstGeom prst="line">
            <a:avLst/>
          </a:prstGeom>
          <a:ln w="12700"/>
        </p:spPr>
        <p:style>
          <a:lnRef idx="1">
            <a:schemeClr val="dk1"/>
          </a:lnRef>
          <a:fillRef idx="0">
            <a:schemeClr val="dk1"/>
          </a:fillRef>
          <a:effectRef idx="0">
            <a:schemeClr val="dk1"/>
          </a:effectRef>
          <a:fontRef idx="minor">
            <a:schemeClr val="tx1"/>
          </a:fontRef>
        </p:style>
      </p:cxnSp>
      <p:cxnSp>
        <p:nvCxnSpPr>
          <p:cNvPr id="17" name="直接连接符 16">
            <a:extLst>
              <a:ext uri="{FF2B5EF4-FFF2-40B4-BE49-F238E27FC236}">
                <a16:creationId xmlns:a16="http://schemas.microsoft.com/office/drawing/2014/main" id="{564C3D36-E873-493B-91CD-6E3D26EA0385}"/>
              </a:ext>
            </a:extLst>
          </p:cNvPr>
          <p:cNvCxnSpPr>
            <a:stCxn id="5" idx="5"/>
            <a:endCxn id="7" idx="0"/>
          </p:cNvCxnSpPr>
          <p:nvPr/>
        </p:nvCxnSpPr>
        <p:spPr>
          <a:xfrm>
            <a:off x="9629106" y="2075587"/>
            <a:ext cx="303511" cy="297769"/>
          </a:xfrm>
          <a:prstGeom prst="line">
            <a:avLst/>
          </a:prstGeom>
          <a:ln w="12700"/>
        </p:spPr>
        <p:style>
          <a:lnRef idx="1">
            <a:schemeClr val="dk1"/>
          </a:lnRef>
          <a:fillRef idx="0">
            <a:schemeClr val="dk1"/>
          </a:fillRef>
          <a:effectRef idx="0">
            <a:schemeClr val="dk1"/>
          </a:effectRef>
          <a:fontRef idx="minor">
            <a:schemeClr val="tx1"/>
          </a:fontRef>
        </p:style>
      </p:cxnSp>
      <p:cxnSp>
        <p:nvCxnSpPr>
          <p:cNvPr id="19" name="直接连接符 18">
            <a:extLst>
              <a:ext uri="{FF2B5EF4-FFF2-40B4-BE49-F238E27FC236}">
                <a16:creationId xmlns:a16="http://schemas.microsoft.com/office/drawing/2014/main" id="{7ADED5B3-D289-45ED-B826-651A850A93B2}"/>
              </a:ext>
            </a:extLst>
          </p:cNvPr>
          <p:cNvCxnSpPr>
            <a:stCxn id="6" idx="3"/>
            <a:endCxn id="8" idx="0"/>
          </p:cNvCxnSpPr>
          <p:nvPr/>
        </p:nvCxnSpPr>
        <p:spPr>
          <a:xfrm flipH="1">
            <a:off x="8544056" y="2764063"/>
            <a:ext cx="318382" cy="434575"/>
          </a:xfrm>
          <a:prstGeom prst="line">
            <a:avLst/>
          </a:prstGeom>
          <a:ln w="12700"/>
        </p:spPr>
        <p:style>
          <a:lnRef idx="1">
            <a:schemeClr val="dk1"/>
          </a:lnRef>
          <a:fillRef idx="0">
            <a:schemeClr val="dk1"/>
          </a:fillRef>
          <a:effectRef idx="0">
            <a:schemeClr val="dk1"/>
          </a:effectRef>
          <a:fontRef idx="minor">
            <a:schemeClr val="tx1"/>
          </a:fontRef>
        </p:style>
      </p:cxnSp>
      <p:cxnSp>
        <p:nvCxnSpPr>
          <p:cNvPr id="21" name="直接连接符 20">
            <a:extLst>
              <a:ext uri="{FF2B5EF4-FFF2-40B4-BE49-F238E27FC236}">
                <a16:creationId xmlns:a16="http://schemas.microsoft.com/office/drawing/2014/main" id="{9A1DD07B-88AF-4139-BE15-1B0E570DD872}"/>
              </a:ext>
            </a:extLst>
          </p:cNvPr>
          <p:cNvCxnSpPr>
            <a:stCxn id="6" idx="5"/>
            <a:endCxn id="9" idx="0"/>
          </p:cNvCxnSpPr>
          <p:nvPr/>
        </p:nvCxnSpPr>
        <p:spPr>
          <a:xfrm>
            <a:off x="9181299" y="2764063"/>
            <a:ext cx="300381" cy="434575"/>
          </a:xfrm>
          <a:prstGeom prst="line">
            <a:avLst/>
          </a:prstGeom>
          <a:ln w="12700"/>
        </p:spPr>
        <p:style>
          <a:lnRef idx="1">
            <a:schemeClr val="dk1"/>
          </a:lnRef>
          <a:fillRef idx="0">
            <a:schemeClr val="dk1"/>
          </a:fillRef>
          <a:effectRef idx="0">
            <a:schemeClr val="dk1"/>
          </a:effectRef>
          <a:fontRef idx="minor">
            <a:schemeClr val="tx1"/>
          </a:fontRef>
        </p:style>
      </p:cxnSp>
      <p:cxnSp>
        <p:nvCxnSpPr>
          <p:cNvPr id="23" name="直接连接符 22">
            <a:extLst>
              <a:ext uri="{FF2B5EF4-FFF2-40B4-BE49-F238E27FC236}">
                <a16:creationId xmlns:a16="http://schemas.microsoft.com/office/drawing/2014/main" id="{652B8440-9D4B-4442-AE66-3E03E01974A4}"/>
              </a:ext>
            </a:extLst>
          </p:cNvPr>
          <p:cNvCxnSpPr>
            <a:stCxn id="7" idx="6"/>
            <a:endCxn id="10" idx="2"/>
          </p:cNvCxnSpPr>
          <p:nvPr/>
        </p:nvCxnSpPr>
        <p:spPr>
          <a:xfrm flipV="1">
            <a:off x="10158085" y="2592498"/>
            <a:ext cx="603859" cy="6327"/>
          </a:xfrm>
          <a:prstGeom prst="line">
            <a:avLst/>
          </a:prstGeom>
          <a:ln w="12700"/>
        </p:spPr>
        <p:style>
          <a:lnRef idx="1">
            <a:schemeClr val="dk1"/>
          </a:lnRef>
          <a:fillRef idx="0">
            <a:schemeClr val="dk1"/>
          </a:fillRef>
          <a:effectRef idx="0">
            <a:schemeClr val="dk1"/>
          </a:effectRef>
          <a:fontRef idx="minor">
            <a:schemeClr val="tx1"/>
          </a:fontRef>
        </p:style>
      </p:cxnSp>
      <p:cxnSp>
        <p:nvCxnSpPr>
          <p:cNvPr id="29" name="直接连接符 28">
            <a:extLst>
              <a:ext uri="{FF2B5EF4-FFF2-40B4-BE49-F238E27FC236}">
                <a16:creationId xmlns:a16="http://schemas.microsoft.com/office/drawing/2014/main" id="{45561BD6-2662-4747-8060-94F3F71CF350}"/>
              </a:ext>
            </a:extLst>
          </p:cNvPr>
          <p:cNvCxnSpPr>
            <a:stCxn id="13" idx="4"/>
            <a:endCxn id="12" idx="0"/>
          </p:cNvCxnSpPr>
          <p:nvPr/>
        </p:nvCxnSpPr>
        <p:spPr>
          <a:xfrm>
            <a:off x="10987413" y="3649576"/>
            <a:ext cx="2087" cy="1212284"/>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直接连接符 30">
            <a:extLst>
              <a:ext uri="{FF2B5EF4-FFF2-40B4-BE49-F238E27FC236}">
                <a16:creationId xmlns:a16="http://schemas.microsoft.com/office/drawing/2014/main" id="{13BD83AE-D2DF-4776-A1BA-CF3BE78C0C91}"/>
              </a:ext>
            </a:extLst>
          </p:cNvPr>
          <p:cNvCxnSpPr>
            <a:stCxn id="12" idx="4"/>
            <a:endCxn id="11" idx="0"/>
          </p:cNvCxnSpPr>
          <p:nvPr/>
        </p:nvCxnSpPr>
        <p:spPr>
          <a:xfrm flipH="1">
            <a:off x="10987413" y="5312797"/>
            <a:ext cx="2087" cy="549058"/>
          </a:xfrm>
          <a:prstGeom prst="line">
            <a:avLst/>
          </a:prstGeom>
          <a:ln w="12700"/>
        </p:spPr>
        <p:style>
          <a:lnRef idx="1">
            <a:schemeClr val="dk1"/>
          </a:lnRef>
          <a:fillRef idx="0">
            <a:schemeClr val="dk1"/>
          </a:fillRef>
          <a:effectRef idx="0">
            <a:schemeClr val="dk1"/>
          </a:effectRef>
          <a:fontRef idx="minor">
            <a:schemeClr val="tx1"/>
          </a:fontRef>
        </p:style>
      </p:cxnSp>
      <p:cxnSp>
        <p:nvCxnSpPr>
          <p:cNvPr id="33" name="直接连接符 32">
            <a:extLst>
              <a:ext uri="{FF2B5EF4-FFF2-40B4-BE49-F238E27FC236}">
                <a16:creationId xmlns:a16="http://schemas.microsoft.com/office/drawing/2014/main" id="{7CE00A03-E765-4CB0-BDA7-D9779E8E7395}"/>
              </a:ext>
            </a:extLst>
          </p:cNvPr>
          <p:cNvCxnSpPr>
            <a:stCxn id="13" idx="0"/>
            <a:endCxn id="10" idx="4"/>
          </p:cNvCxnSpPr>
          <p:nvPr/>
        </p:nvCxnSpPr>
        <p:spPr>
          <a:xfrm flipV="1">
            <a:off x="10987413" y="2817966"/>
            <a:ext cx="0" cy="380673"/>
          </a:xfrm>
          <a:prstGeom prst="line">
            <a:avLst/>
          </a:prstGeom>
          <a:ln w="127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821721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3F43AAA-2A92-4094-92EE-0023DDFFE5BF}"/>
              </a:ext>
            </a:extLst>
          </p:cNvPr>
          <p:cNvSpPr>
            <a:spLocks noGrp="1"/>
          </p:cNvSpPr>
          <p:nvPr>
            <p:ph type="title"/>
          </p:nvPr>
        </p:nvSpPr>
        <p:spPr/>
        <p:txBody>
          <a:bodyPr/>
          <a:lstStyle/>
          <a:p>
            <a:r>
              <a:rPr lang="en-US" altLang="zh-CN" dirty="0"/>
              <a:t>Natural Park</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C39500D-E351-473A-96F8-05B561B4A9F5}"/>
                  </a:ext>
                </a:extLst>
              </p:cNvPr>
              <p:cNvSpPr>
                <a:spLocks noGrp="1"/>
              </p:cNvSpPr>
              <p:nvPr>
                <p:ph idx="1"/>
              </p:nvPr>
            </p:nvSpPr>
            <p:spPr/>
            <p:txBody>
              <a:bodyPr>
                <a:normAutofit lnSpcReduction="10000"/>
              </a:bodyPr>
              <a:lstStyle/>
              <a:p>
                <a:r>
                  <a:rPr lang="zh-CN" altLang="en-US" dirty="0"/>
                  <a:t>注意到题目中有一个条件：每个点的度数</a:t>
                </a:r>
                <a14:m>
                  <m:oMath xmlns:m="http://schemas.openxmlformats.org/officeDocument/2006/math">
                    <m:r>
                      <a:rPr lang="en-US" altLang="zh-CN" b="0" i="1" smtClean="0">
                        <a:latin typeface="Cambria Math" panose="02040503050406030204" pitchFamily="18" charset="0"/>
                      </a:rPr>
                      <m:t>≤7</m:t>
                    </m:r>
                  </m:oMath>
                </a14:m>
                <a:r>
                  <a:rPr lang="zh-CN" altLang="en-US" dirty="0"/>
                  <a:t>。</a:t>
                </a:r>
                <a:endParaRPr lang="en-US" altLang="zh-CN" dirty="0"/>
              </a:p>
              <a:p>
                <a:r>
                  <a:rPr lang="zh-CN" altLang="en-US" dirty="0"/>
                  <a:t>根据询问数</a:t>
                </a:r>
                <a14:m>
                  <m:oMath xmlns:m="http://schemas.openxmlformats.org/officeDocument/2006/math">
                    <m:r>
                      <a:rPr lang="en-US" altLang="zh-CN" b="0" i="1" smtClean="0">
                        <a:latin typeface="Cambria Math" panose="02040503050406030204" pitchFamily="18" charset="0"/>
                      </a:rPr>
                      <m:t>45000</m:t>
                    </m:r>
                  </m:oMath>
                </a14:m>
                <a:r>
                  <a:rPr lang="zh-CN" altLang="en-US" dirty="0"/>
                  <a:t>的限制，我们可以大胆猜测最后的复杂度为</a:t>
                </a:r>
                <a14:m>
                  <m:oMath xmlns:m="http://schemas.openxmlformats.org/officeDocument/2006/math">
                    <m:r>
                      <a:rPr lang="en-US" altLang="zh-CN" b="0" i="1" smtClean="0">
                        <a:latin typeface="Cambria Math" panose="02040503050406030204" pitchFamily="18" charset="0"/>
                      </a:rPr>
                      <m:t>7</m:t>
                    </m:r>
                    <m:r>
                      <a:rPr lang="en-US" altLang="zh-CN" b="0" i="1" smtClean="0">
                        <a:latin typeface="Cambria Math" panose="02040503050406030204" pitchFamily="18" charset="0"/>
                      </a:rPr>
                      <m:t>𝑁</m:t>
                    </m:r>
                    <m:r>
                      <a:rPr lang="en-US" altLang="zh-CN" b="0" i="1" smtClean="0">
                        <a:latin typeface="Cambria Math" panose="02040503050406030204" pitchFamily="18" charset="0"/>
                      </a:rPr>
                      <m:t>+2</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oMath>
                </a14:m>
                <a:endParaRPr lang="en-US" altLang="zh-CN" dirty="0"/>
              </a:p>
              <a:p>
                <a:endParaRPr lang="en-US" altLang="zh-CN" dirty="0"/>
              </a:p>
              <a:p>
                <a:r>
                  <a:rPr lang="zh-CN" altLang="en-US" dirty="0"/>
                  <a:t>考虑在树的基础上增加一个操作：</a:t>
                </a:r>
                <a:endParaRPr lang="en-US" altLang="zh-CN" dirty="0"/>
              </a:p>
              <a:p>
                <a:r>
                  <a:rPr lang="zh-CN" altLang="en-US" dirty="0"/>
                  <a:t>每当我们找到一条边</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𝑝</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oMath>
                </a14:m>
                <a:r>
                  <a:rPr lang="zh-CN" altLang="en-US" dirty="0"/>
                  <a:t>，我们不先把</a:t>
                </a:r>
                <a14:m>
                  <m:oMath xmlns:m="http://schemas.openxmlformats.org/officeDocument/2006/math">
                    <m:r>
                      <a:rPr lang="en-US" altLang="zh-CN" b="0" i="1" smtClean="0">
                        <a:latin typeface="Cambria Math" panose="02040503050406030204" pitchFamily="18" charset="0"/>
                      </a:rPr>
                      <m:t>𝑦</m:t>
                    </m:r>
                  </m:oMath>
                </a14:m>
                <a:r>
                  <a:rPr lang="zh-CN" altLang="en-US" dirty="0"/>
                  <a:t>加入到图中。我们将</a:t>
                </a:r>
                <a14:m>
                  <m:oMath xmlns:m="http://schemas.openxmlformats.org/officeDocument/2006/math">
                    <m:r>
                      <a:rPr lang="en-US" altLang="zh-CN" b="0" i="1" smtClean="0">
                        <a:latin typeface="Cambria Math" panose="02040503050406030204" pitchFamily="18" charset="0"/>
                      </a:rPr>
                      <m:t>𝑝</m:t>
                    </m:r>
                  </m:oMath>
                </a14:m>
                <a:r>
                  <a:rPr lang="zh-CN" altLang="en-US" dirty="0"/>
                  <a:t>点从图中去掉，对于剩下的每个连通块（至多</a:t>
                </a:r>
                <a14:m>
                  <m:oMath xmlns:m="http://schemas.openxmlformats.org/officeDocument/2006/math">
                    <m:r>
                      <a:rPr lang="en-US" altLang="zh-CN" b="0" i="1" smtClean="0">
                        <a:latin typeface="Cambria Math" panose="02040503050406030204" pitchFamily="18" charset="0"/>
                      </a:rPr>
                      <m:t>7</m:t>
                    </m:r>
                  </m:oMath>
                </a14:m>
                <a:r>
                  <a:rPr lang="zh-CN" altLang="en-US" dirty="0"/>
                  <a:t>个），我们先判断是否存在和</a:t>
                </a:r>
                <a14:m>
                  <m:oMath xmlns:m="http://schemas.openxmlformats.org/officeDocument/2006/math">
                    <m:r>
                      <a:rPr lang="en-US" altLang="zh-CN" b="0" i="1" smtClean="0">
                        <a:latin typeface="Cambria Math" panose="02040503050406030204" pitchFamily="18" charset="0"/>
                      </a:rPr>
                      <m:t>𝑦</m:t>
                    </m:r>
                  </m:oMath>
                </a14:m>
                <a:r>
                  <a:rPr lang="zh-CN" altLang="en-US" dirty="0"/>
                  <a:t>直接相连的边，如果存在我们就递归处理这个连通块。</a:t>
                </a:r>
                <a:endParaRPr lang="en-US" altLang="zh-CN" dirty="0"/>
              </a:p>
            </p:txBody>
          </p:sp>
        </mc:Choice>
        <mc:Fallback xmlns="">
          <p:sp>
            <p:nvSpPr>
              <p:cNvPr id="3" name="内容占位符 2">
                <a:extLst>
                  <a:ext uri="{FF2B5EF4-FFF2-40B4-BE49-F238E27FC236}">
                    <a16:creationId xmlns:a16="http://schemas.microsoft.com/office/drawing/2014/main" id="{AC39500D-E351-473A-96F8-05B561B4A9F5}"/>
                  </a:ext>
                </a:extLst>
              </p:cNvPr>
              <p:cNvSpPr>
                <a:spLocks noGrp="1" noRot="1" noChangeAspect="1" noMove="1" noResize="1" noEditPoints="1" noAdjustHandles="1" noChangeArrowheads="1" noChangeShapeType="1" noTextEdit="1"/>
              </p:cNvSpPr>
              <p:nvPr>
                <p:ph idx="1"/>
              </p:nvPr>
            </p:nvSpPr>
            <p:spPr>
              <a:blipFill>
                <a:blip r:embed="rId2"/>
                <a:stretch>
                  <a:fillRect l="-1043" t="-23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013306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5DFDF7-54E1-4CC1-B0FF-F4F149FE1EF4}"/>
              </a:ext>
            </a:extLst>
          </p:cNvPr>
          <p:cNvSpPr>
            <a:spLocks noGrp="1"/>
          </p:cNvSpPr>
          <p:nvPr>
            <p:ph type="title"/>
          </p:nvPr>
        </p:nvSpPr>
        <p:spPr/>
        <p:txBody>
          <a:bodyPr/>
          <a:lstStyle/>
          <a:p>
            <a:r>
              <a:rPr lang="en-US" altLang="zh-CN" dirty="0"/>
              <a:t>Long Distance Coach</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00AD2E6F-AF99-497F-86E5-1E84B449D0FE}"/>
                  </a:ext>
                </a:extLst>
              </p:cNvPr>
              <p:cNvSpPr>
                <a:spLocks noGrp="1"/>
              </p:cNvSpPr>
              <p:nvPr>
                <p:ph idx="1"/>
              </p:nvPr>
            </p:nvSpPr>
            <p:spPr/>
            <p:txBody>
              <a:bodyPr>
                <a:normAutofit fontScale="92500" lnSpcReduction="10000"/>
              </a:bodyPr>
              <a:lstStyle/>
              <a:p>
                <a:r>
                  <a:rPr lang="zh-CN" altLang="en-US" dirty="0"/>
                  <a:t>有一辆客车从</a:t>
                </a:r>
                <a14:m>
                  <m:oMath xmlns:m="http://schemas.openxmlformats.org/officeDocument/2006/math">
                    <m:r>
                      <a:rPr lang="en-US" altLang="zh-CN" b="0" i="1" smtClean="0">
                        <a:latin typeface="Cambria Math" panose="02040503050406030204" pitchFamily="18" charset="0"/>
                      </a:rPr>
                      <m:t>0</m:t>
                    </m:r>
                  </m:oMath>
                </a14:m>
                <a:r>
                  <a:rPr lang="zh-CN" altLang="en-US" dirty="0"/>
                  <a:t>前往</a:t>
                </a:r>
                <a14:m>
                  <m:oMath xmlns:m="http://schemas.openxmlformats.org/officeDocument/2006/math">
                    <m:r>
                      <a:rPr lang="en-US" altLang="zh-CN" b="0" i="1" dirty="0" smtClean="0">
                        <a:latin typeface="Cambria Math" panose="02040503050406030204" pitchFamily="18" charset="0"/>
                      </a:rPr>
                      <m:t>𝑋</m:t>
                    </m:r>
                  </m:oMath>
                </a14:m>
                <a:r>
                  <a:rPr lang="zh-CN" altLang="en-US" dirty="0"/>
                  <a:t>，车速为每秒走一个单位长度。途中有</a:t>
                </a:r>
                <a14:m>
                  <m:oMath xmlns:m="http://schemas.openxmlformats.org/officeDocument/2006/math">
                    <m:r>
                      <a:rPr lang="en-US" altLang="zh-CN" b="0" i="1" smtClean="0">
                        <a:latin typeface="Cambria Math" panose="02040503050406030204" pitchFamily="18" charset="0"/>
                      </a:rPr>
                      <m:t>𝑁</m:t>
                    </m:r>
                  </m:oMath>
                </a14:m>
                <a:r>
                  <a:rPr lang="zh-CN" altLang="en-US" dirty="0"/>
                  <a:t>个补给站位于</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𝑁</m:t>
                        </m:r>
                      </m:sub>
                    </m:sSub>
                  </m:oMath>
                </a14:m>
                <a:r>
                  <a:rPr lang="zh-CN" altLang="en-US" dirty="0"/>
                  <a:t>。在起点或补给站可以给客车的饮水机加水，每一单位的水价格为</a:t>
                </a:r>
                <a14:m>
                  <m:oMath xmlns:m="http://schemas.openxmlformats.org/officeDocument/2006/math">
                    <m:r>
                      <a:rPr lang="en-US" altLang="zh-CN" b="0" i="1" smtClean="0">
                        <a:latin typeface="Cambria Math" panose="02040503050406030204" pitchFamily="18" charset="0"/>
                      </a:rPr>
                      <m:t>𝑊</m:t>
                    </m:r>
                  </m:oMath>
                </a14:m>
                <a:endParaRPr lang="en-US" altLang="zh-CN" dirty="0"/>
              </a:p>
              <a:p>
                <a:r>
                  <a:rPr lang="zh-CN" altLang="en-US" dirty="0"/>
                  <a:t>起初车上有</a:t>
                </a:r>
                <a14:m>
                  <m:oMath xmlns:m="http://schemas.openxmlformats.org/officeDocument/2006/math">
                    <m:r>
                      <a:rPr lang="en-US" altLang="zh-CN" b="0" i="1" smtClean="0">
                        <a:latin typeface="Cambria Math" panose="02040503050406030204" pitchFamily="18" charset="0"/>
                      </a:rPr>
                      <m:t>𝑀</m:t>
                    </m:r>
                  </m:oMath>
                </a14:m>
                <a:r>
                  <a:rPr lang="zh-CN" altLang="en-US" dirty="0"/>
                  <a:t>个乘客，第</a:t>
                </a:r>
                <a14:m>
                  <m:oMath xmlns:m="http://schemas.openxmlformats.org/officeDocument/2006/math">
                    <m:r>
                      <a:rPr lang="en-US" altLang="zh-CN" b="0" i="1" smtClean="0">
                        <a:latin typeface="Cambria Math" panose="02040503050406030204" pitchFamily="18" charset="0"/>
                      </a:rPr>
                      <m:t>𝑖</m:t>
                    </m:r>
                  </m:oMath>
                </a14:m>
                <a:r>
                  <a:rPr lang="zh-CN" altLang="en-US" dirty="0"/>
                  <a:t>个乘客会在时刻</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oMath>
                </a14:m>
                <a:r>
                  <a:rPr lang="zh-CN" altLang="en-US" dirty="0"/>
                  <a:t>喝一单位的水，如果此时饮水机没有水了，这位乘客就会下车并且索要</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𝐶</m:t>
                        </m:r>
                      </m:e>
                      <m:sub>
                        <m:r>
                          <a:rPr lang="en-US" altLang="zh-CN" b="0" i="1" smtClean="0">
                            <a:latin typeface="Cambria Math" panose="02040503050406030204" pitchFamily="18" charset="0"/>
                          </a:rPr>
                          <m:t>𝑖</m:t>
                        </m:r>
                      </m:sub>
                    </m:sSub>
                  </m:oMath>
                </a14:m>
                <a:r>
                  <a:rPr lang="zh-CN" altLang="en-US" dirty="0"/>
                  <a:t>的赔偿费。不会有人在补给站的时候需要喝水。</a:t>
                </a:r>
                <a:endParaRPr lang="en-US" altLang="zh-CN" dirty="0"/>
              </a:p>
              <a:p>
                <a:r>
                  <a:rPr lang="zh-CN" altLang="en-US" dirty="0"/>
                  <a:t>司机会在所有</a:t>
                </a:r>
                <a14:m>
                  <m:oMath xmlns:m="http://schemas.openxmlformats.org/officeDocument/2006/math">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oMath>
                </a14:m>
                <a:r>
                  <a:rPr lang="zh-CN" altLang="en-US" dirty="0"/>
                  <a:t>的时刻喝一单位的水，此时饮水机必须要有水。</a:t>
                </a:r>
                <a:endParaRPr lang="en-US" altLang="zh-CN" dirty="0"/>
              </a:p>
              <a:p>
                <a:r>
                  <a:rPr lang="zh-CN" altLang="en-US" dirty="0"/>
                  <a:t>问如何分配在起点和补给站加水的量，使得总的花费最小</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𝑀</m:t>
                    </m:r>
                    <m:r>
                      <a:rPr lang="en-US" altLang="zh-CN" b="0" i="1" smtClean="0">
                        <a:latin typeface="Cambria Math" panose="02040503050406030204" pitchFamily="18" charset="0"/>
                      </a:rPr>
                      <m:t>≤200000</m:t>
                    </m:r>
                    <m:r>
                      <a:rPr lang="zh-CN" altLang="en-US" i="1">
                        <a:latin typeface="Cambria Math" panose="02040503050406030204" pitchFamily="18" charset="0"/>
                      </a:rPr>
                      <m:t>，</m:t>
                    </m:r>
                    <m:r>
                      <a:rPr lang="en-US" altLang="zh-CN" b="0" i="1" dirty="0" smtClean="0">
                        <a:latin typeface="Cambria Math" panose="02040503050406030204" pitchFamily="18" charset="0"/>
                      </a:rPr>
                      <m:t>𝑋</m:t>
                    </m:r>
                    <m:r>
                      <a:rPr lang="en-US" altLang="zh-CN" b="0" i="1" dirty="0" smtClean="0">
                        <a:latin typeface="Cambria Math" panose="02040503050406030204" pitchFamily="18" charset="0"/>
                      </a:rPr>
                      <m:t>≤</m:t>
                    </m:r>
                    <m:sSup>
                      <m:sSupPr>
                        <m:ctrlPr>
                          <a:rPr lang="en-US" altLang="zh-CN" b="0" i="1" dirty="0" smtClean="0">
                            <a:latin typeface="Cambria Math" panose="02040503050406030204" pitchFamily="18" charset="0"/>
                          </a:rPr>
                        </m:ctrlPr>
                      </m:sSupPr>
                      <m:e>
                        <m:r>
                          <a:rPr lang="en-US" altLang="zh-CN" b="0" i="1" dirty="0" smtClean="0">
                            <a:latin typeface="Cambria Math" panose="02040503050406030204" pitchFamily="18" charset="0"/>
                          </a:rPr>
                          <m:t>10</m:t>
                        </m:r>
                      </m:e>
                      <m:sup>
                        <m:r>
                          <a:rPr lang="en-US" altLang="zh-CN" b="0" i="1" dirty="0" smtClean="0">
                            <a:latin typeface="Cambria Math" panose="02040503050406030204" pitchFamily="18" charset="0"/>
                          </a:rPr>
                          <m:t>12</m:t>
                        </m:r>
                      </m:sup>
                    </m:sSup>
                    <m:r>
                      <a:rPr lang="zh-CN" altLang="en-US" i="1" dirty="0">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0&lt;</m:t>
                        </m:r>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𝑖</m:t>
                        </m:r>
                      </m:sub>
                    </m:sSub>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𝑇</m:t>
                    </m:r>
                    <m:r>
                      <a:rPr lang="zh-CN" altLang="en-US" i="1" dirty="0">
                        <a:latin typeface="Cambria Math" panose="02040503050406030204" pitchFamily="18" charset="0"/>
                      </a:rPr>
                      <m:t>且</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𝑖</m:t>
                        </m:r>
                      </m:sub>
                    </m:sSub>
                  </m:oMath>
                </a14:m>
                <a:r>
                  <a:rPr lang="zh-CN" altLang="en-US" dirty="0"/>
                  <a:t>互不相同</a:t>
                </a:r>
              </a:p>
            </p:txBody>
          </p:sp>
        </mc:Choice>
        <mc:Fallback xmlns="">
          <p:sp>
            <p:nvSpPr>
              <p:cNvPr id="3" name="内容占位符 2">
                <a:extLst>
                  <a:ext uri="{FF2B5EF4-FFF2-40B4-BE49-F238E27FC236}">
                    <a16:creationId xmlns:a16="http://schemas.microsoft.com/office/drawing/2014/main" id="{00AD2E6F-AF99-497F-86E5-1E84B449D0FE}"/>
                  </a:ext>
                </a:extLst>
              </p:cNvPr>
              <p:cNvSpPr>
                <a:spLocks noGrp="1" noRot="1" noChangeAspect="1" noMove="1" noResize="1" noEditPoints="1" noAdjustHandles="1" noChangeArrowheads="1" noChangeShapeType="1" noTextEdit="1"/>
              </p:cNvSpPr>
              <p:nvPr>
                <p:ph idx="1"/>
              </p:nvPr>
            </p:nvSpPr>
            <p:spPr>
              <a:blipFill>
                <a:blip r:embed="rId2"/>
                <a:stretch>
                  <a:fillRect l="-928" t="-2101" b="-23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050006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D2DBB6-CF07-490A-A975-DF8AB126ADB9}"/>
              </a:ext>
            </a:extLst>
          </p:cNvPr>
          <p:cNvSpPr>
            <a:spLocks noGrp="1"/>
          </p:cNvSpPr>
          <p:nvPr>
            <p:ph type="title"/>
          </p:nvPr>
        </p:nvSpPr>
        <p:spPr/>
        <p:txBody>
          <a:bodyPr/>
          <a:lstStyle/>
          <a:p>
            <a:r>
              <a:rPr lang="en-US" altLang="zh-CN" dirty="0"/>
              <a:t>Long Distance Coach</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A6ADC95-2061-429D-AE07-578A0BA81C6A}"/>
                  </a:ext>
                </a:extLst>
              </p:cNvPr>
              <p:cNvSpPr>
                <a:spLocks noGrp="1"/>
              </p:cNvSpPr>
              <p:nvPr>
                <p:ph idx="1"/>
              </p:nvPr>
            </p:nvSpPr>
            <p:spPr/>
            <p:txBody>
              <a:bodyPr>
                <a:normAutofit/>
              </a:bodyPr>
              <a:lstStyle/>
              <a:p>
                <a:r>
                  <a:rPr lang="zh-CN" altLang="en-US" dirty="0"/>
                  <a:t>首先假设</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&lt;…&lt;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𝑁</m:t>
                        </m:r>
                      </m:sub>
                    </m:sSub>
                    <m:r>
                      <a:rPr lang="zh-CN" altLang="en-US" i="1">
                        <a:latin typeface="Cambria Math" panose="02040503050406030204" pitchFamily="18" charset="0"/>
                      </a:rPr>
                      <m: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1</m:t>
                        </m:r>
                      </m:sub>
                    </m:sSub>
                    <m:r>
                      <a:rPr lang="en-US" altLang="zh-CN" b="0" i="1" dirty="0" smtClean="0">
                        <a:latin typeface="Cambria Math" panose="02040503050406030204" pitchFamily="18" charset="0"/>
                      </a:rPr>
                      <m:t>&lt;…&lt;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𝑀</m:t>
                        </m:r>
                      </m:sub>
                    </m:sSub>
                  </m:oMath>
                </a14:m>
                <a:endParaRPr lang="en-US" altLang="zh-CN" dirty="0"/>
              </a:p>
              <a:p>
                <a:r>
                  <a:rPr lang="zh-CN" altLang="en-US" dirty="0"/>
                  <a:t>我们称一个人不会因没有水喝而下车为“选择”这个人</a:t>
                </a:r>
                <a:endParaRPr lang="en-US" altLang="zh-CN" dirty="0"/>
              </a:p>
              <a:p>
                <a:endParaRPr lang="en-US" altLang="zh-CN" dirty="0"/>
              </a:p>
              <a:p>
                <a:r>
                  <a:rPr lang="zh-CN" altLang="en-US" dirty="0"/>
                  <a:t>一个显然的贪心：</a:t>
                </a:r>
                <a:endParaRPr lang="en-US" altLang="zh-CN" dirty="0"/>
              </a:p>
              <a:p>
                <a:r>
                  <a:rPr lang="zh-CN" altLang="en-US" dirty="0"/>
                  <a:t>如果我们确定一个人不被选择，那么我们一定让他尽量早地下车</a:t>
                </a:r>
                <a:endParaRPr lang="en-US" altLang="zh-CN" dirty="0"/>
              </a:p>
              <a:p>
                <a:endParaRPr lang="en-US" altLang="zh-CN" dirty="0"/>
              </a:p>
            </p:txBody>
          </p:sp>
        </mc:Choice>
        <mc:Fallback xmlns="">
          <p:sp>
            <p:nvSpPr>
              <p:cNvPr id="3" name="内容占位符 2">
                <a:extLst>
                  <a:ext uri="{FF2B5EF4-FFF2-40B4-BE49-F238E27FC236}">
                    <a16:creationId xmlns:a16="http://schemas.microsoft.com/office/drawing/2014/main" id="{9A6ADC95-2061-429D-AE07-578A0BA81C6A}"/>
                  </a:ext>
                </a:extLst>
              </p:cNvPr>
              <p:cNvSpPr>
                <a:spLocks noGrp="1" noRot="1" noChangeAspect="1" noMove="1" noResize="1" noEditPoints="1" noAdjustHandles="1" noChangeArrowheads="1" noChangeShapeType="1" noTextEdit="1"/>
              </p:cNvSpPr>
              <p:nvPr>
                <p:ph idx="1"/>
              </p:nvPr>
            </p:nvSpPr>
            <p:spPr>
              <a:blipFill>
                <a:blip r:embed="rId2"/>
                <a:stretch>
                  <a:fillRect l="-1043" t="-23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821073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D2DBB6-CF07-490A-A975-DF8AB126ADB9}"/>
              </a:ext>
            </a:extLst>
          </p:cNvPr>
          <p:cNvSpPr>
            <a:spLocks noGrp="1"/>
          </p:cNvSpPr>
          <p:nvPr>
            <p:ph type="title"/>
          </p:nvPr>
        </p:nvSpPr>
        <p:spPr/>
        <p:txBody>
          <a:bodyPr/>
          <a:lstStyle/>
          <a:p>
            <a:r>
              <a:rPr lang="en-US" altLang="zh-CN" dirty="0"/>
              <a:t>Long Distance Coach</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A6ADC95-2061-429D-AE07-578A0BA81C6A}"/>
                  </a:ext>
                </a:extLst>
              </p:cNvPr>
              <p:cNvSpPr>
                <a:spLocks noGrp="1"/>
              </p:cNvSpPr>
              <p:nvPr>
                <p:ph idx="1"/>
              </p:nvPr>
            </p:nvSpPr>
            <p:spPr/>
            <p:txBody>
              <a:bodyPr>
                <a:normAutofit fontScale="85000" lnSpcReduction="10000"/>
              </a:bodyPr>
              <a:lstStyle/>
              <a:p>
                <a:r>
                  <a:rPr lang="zh-CN" altLang="en-US" dirty="0"/>
                  <a:t>考虑两个人</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𝑦</m:t>
                        </m:r>
                      </m:sub>
                    </m:sSub>
                  </m:oMath>
                </a14:m>
                <a:r>
                  <a:rPr lang="zh-CN" altLang="en-US" dirty="0"/>
                  <a:t>，如果我们不选择</a:t>
                </a:r>
                <a14:m>
                  <m:oMath xmlns:m="http://schemas.openxmlformats.org/officeDocument/2006/math">
                    <m:r>
                      <a:rPr lang="en-US" altLang="zh-CN" b="0" i="1" smtClean="0">
                        <a:latin typeface="Cambria Math" panose="02040503050406030204" pitchFamily="18" charset="0"/>
                      </a:rPr>
                      <m:t>𝑥</m:t>
                    </m:r>
                  </m:oMath>
                </a14:m>
                <a:r>
                  <a:rPr lang="zh-CN" altLang="en-US" dirty="0"/>
                  <a:t>而选择</a:t>
                </a:r>
                <a14:m>
                  <m:oMath xmlns:m="http://schemas.openxmlformats.org/officeDocument/2006/math">
                    <m:r>
                      <a:rPr lang="en-US" altLang="zh-CN" b="0" i="1" smtClean="0">
                        <a:latin typeface="Cambria Math" panose="02040503050406030204" pitchFamily="18" charset="0"/>
                      </a:rPr>
                      <m:t>𝑦</m:t>
                    </m:r>
                  </m:oMath>
                </a14:m>
                <a:r>
                  <a:rPr lang="zh-CN" altLang="en-US" dirty="0"/>
                  <a:t>，那么必然存在一个补给站</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oMath>
                </a14:m>
                <a:r>
                  <a:rPr lang="zh-CN" altLang="en-US" dirty="0"/>
                  <a:t>和</a:t>
                </a:r>
                <a14:m>
                  <m:oMath xmlns:m="http://schemas.openxmlformats.org/officeDocument/2006/math">
                    <m:r>
                      <a:rPr lang="en-US" altLang="zh-CN" b="0" i="1" dirty="0" smtClean="0">
                        <a:latin typeface="Cambria Math" panose="02040503050406030204" pitchFamily="18" charset="0"/>
                      </a:rPr>
                      <m:t>𝑘</m:t>
                    </m:r>
                  </m:oMath>
                </a14:m>
                <a:r>
                  <a:rPr lang="zh-CN" altLang="en-US" dirty="0"/>
                  <a:t>，满足</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𝑦</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oMath>
                </a14:m>
                <a:endParaRPr lang="en-US" altLang="zh-CN" dirty="0"/>
              </a:p>
              <a:p>
                <a:r>
                  <a:rPr lang="zh-CN" altLang="en-US" dirty="0"/>
                  <a:t>而如果</a:t>
                </a:r>
                <a14:m>
                  <m:oMath xmlns:m="http://schemas.openxmlformats.org/officeDocument/2006/math">
                    <m:r>
                      <a:rPr lang="en-US" altLang="zh-CN" b="0" i="1" smtClean="0">
                        <a:latin typeface="Cambria Math" panose="02040503050406030204" pitchFamily="18" charset="0"/>
                      </a:rPr>
                      <m:t>𝑥</m:t>
                    </m:r>
                  </m:oMath>
                </a14:m>
                <a:r>
                  <a:rPr lang="zh-CN" altLang="en-US" dirty="0"/>
                  <a:t>在此时下车，所有满足</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𝑧</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oMath>
                </a14:m>
                <a:r>
                  <a:rPr lang="zh-CN" altLang="en-US" dirty="0"/>
                  <a:t>的人</a:t>
                </a:r>
                <a14:m>
                  <m:oMath xmlns:m="http://schemas.openxmlformats.org/officeDocument/2006/math">
                    <m:r>
                      <a:rPr lang="en-US" altLang="zh-CN" b="0" i="1" smtClean="0">
                        <a:latin typeface="Cambria Math" panose="02040503050406030204" pitchFamily="18" charset="0"/>
                      </a:rPr>
                      <m:t>𝑧</m:t>
                    </m:r>
                  </m:oMath>
                </a14:m>
                <a:r>
                  <a:rPr lang="zh-CN" altLang="en-US" dirty="0"/>
                  <a:t>都必须下车。即对于补给站</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oMath>
                </a14:m>
                <a:r>
                  <a:rPr lang="zh-CN" altLang="en-US" dirty="0"/>
                  <a:t>，如果不选择</a:t>
                </a:r>
                <a14:m>
                  <m:oMath xmlns:m="http://schemas.openxmlformats.org/officeDocument/2006/math">
                    <m:r>
                      <a:rPr lang="en-US" altLang="zh-CN" b="0" i="1" smtClean="0">
                        <a:latin typeface="Cambria Math" panose="02040503050406030204" pitchFamily="18" charset="0"/>
                      </a:rPr>
                      <m:t>𝑥</m:t>
                    </m:r>
                  </m:oMath>
                </a14:m>
                <a:r>
                  <a:rPr lang="zh-CN" altLang="en-US" dirty="0"/>
                  <a:t>，那么任意满足条件的</a:t>
                </a:r>
                <a14:m>
                  <m:oMath xmlns:m="http://schemas.openxmlformats.org/officeDocument/2006/math">
                    <m:r>
                      <a:rPr lang="en-US" altLang="zh-CN" b="0" i="1" smtClean="0">
                        <a:latin typeface="Cambria Math" panose="02040503050406030204" pitchFamily="18" charset="0"/>
                      </a:rPr>
                      <m:t>𝑧</m:t>
                    </m:r>
                  </m:oMath>
                </a14:m>
                <a:r>
                  <a:rPr lang="zh-CN" altLang="en-US" dirty="0"/>
                  <a:t>都不能选择。</a:t>
                </a:r>
                <a:endParaRPr lang="en-US" altLang="zh-CN" dirty="0"/>
              </a:p>
              <a:p>
                <a:endParaRPr lang="en-US" altLang="zh-CN" dirty="0"/>
              </a:p>
              <a:p>
                <a:r>
                  <a:rPr lang="zh-CN" altLang="en-US" dirty="0"/>
                  <a:t>因此假设我们</a:t>
                </a:r>
                <a14:m>
                  <m:oMath xmlns:m="http://schemas.openxmlformats.org/officeDocument/2006/math">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+1,…,</m:t>
                    </m:r>
                    <m:r>
                      <a:rPr lang="en-US" altLang="zh-CN" b="0" i="1" smtClean="0">
                        <a:latin typeface="Cambria Math" panose="02040503050406030204" pitchFamily="18" charset="0"/>
                      </a:rPr>
                      <m:t>𝑦</m:t>
                    </m:r>
                  </m:oMath>
                </a14:m>
                <a:r>
                  <a:rPr lang="zh-CN" altLang="en-US" dirty="0"/>
                  <a:t>都恰好在补给站</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oMath>
                </a14:m>
                <a:r>
                  <a:rPr lang="zh-CN" altLang="en-US" dirty="0"/>
                  <a:t>之前下车，那么需要满足：</a:t>
                </a:r>
                <a:endParaRPr lang="en-US" altLang="zh-CN" dirty="0"/>
              </a:p>
              <a:p>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𝑦</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r>
                      <a:rPr lang="zh-CN" altLang="en-US" i="1">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𝑦</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&gt;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oMath>
                </a14:m>
                <a:endParaRPr lang="en-US" altLang="zh-CN" dirty="0"/>
              </a:p>
              <a:p>
                <a:r>
                  <a:rPr lang="zh-CN" altLang="en-US" dirty="0"/>
                  <a:t>也就是</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𝑦</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𝑦</m:t>
                        </m:r>
                        <m:r>
                          <a:rPr lang="en-US" altLang="zh-CN" b="0" i="1" smtClean="0">
                            <a:latin typeface="Cambria Math" panose="02040503050406030204" pitchFamily="18" charset="0"/>
                          </a:rPr>
                          <m:t>+1</m:t>
                        </m:r>
                      </m:sub>
                    </m:sSub>
                  </m:oMath>
                </a14:m>
                <a:endParaRPr lang="en-US" altLang="zh-CN" dirty="0"/>
              </a:p>
            </p:txBody>
          </p:sp>
        </mc:Choice>
        <mc:Fallback xmlns="">
          <p:sp>
            <p:nvSpPr>
              <p:cNvPr id="3" name="内容占位符 2">
                <a:extLst>
                  <a:ext uri="{FF2B5EF4-FFF2-40B4-BE49-F238E27FC236}">
                    <a16:creationId xmlns:a16="http://schemas.microsoft.com/office/drawing/2014/main" id="{9A6ADC95-2061-429D-AE07-578A0BA81C6A}"/>
                  </a:ext>
                </a:extLst>
              </p:cNvPr>
              <p:cNvSpPr>
                <a:spLocks noGrp="1" noRot="1" noChangeAspect="1" noMove="1" noResize="1" noEditPoints="1" noAdjustHandles="1" noChangeArrowheads="1" noChangeShapeType="1" noTextEdit="1"/>
              </p:cNvSpPr>
              <p:nvPr>
                <p:ph idx="1"/>
              </p:nvPr>
            </p:nvSpPr>
            <p:spPr>
              <a:blipFill>
                <a:blip r:embed="rId2"/>
                <a:stretch>
                  <a:fillRect l="-812" t="-15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644211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56432D7-EDD9-49FC-AED6-2AA0B2F95729}"/>
              </a:ext>
            </a:extLst>
          </p:cNvPr>
          <p:cNvSpPr>
            <a:spLocks noGrp="1"/>
          </p:cNvSpPr>
          <p:nvPr>
            <p:ph type="title"/>
          </p:nvPr>
        </p:nvSpPr>
        <p:spPr/>
        <p:txBody>
          <a:bodyPr/>
          <a:lstStyle/>
          <a:p>
            <a:r>
              <a:rPr lang="en-US" altLang="zh-CN" dirty="0"/>
              <a:t>Long Distance Coach</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DC04EE36-1EAC-4DB6-80FA-DD4CE6DF797C}"/>
                  </a:ext>
                </a:extLst>
              </p:cNvPr>
              <p:cNvSpPr>
                <a:spLocks noGrp="1"/>
              </p:cNvSpPr>
              <p:nvPr>
                <p:ph idx="1"/>
              </p:nvPr>
            </p:nvSpPr>
            <p:spPr/>
            <p:txBody>
              <a:bodyPr>
                <a:normAutofit fontScale="77500" lnSpcReduction="20000"/>
              </a:bodyPr>
              <a:lstStyle/>
              <a:p>
                <a:r>
                  <a:rPr lang="zh-CN" altLang="en-US" dirty="0"/>
                  <a:t>令</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𝑓</m:t>
                        </m:r>
                      </m:e>
                      <m:sub>
                        <m:r>
                          <a:rPr lang="en-US" altLang="zh-CN" b="0" i="1" smtClean="0">
                            <a:latin typeface="Cambria Math" panose="02040503050406030204" pitchFamily="18" charset="0"/>
                          </a:rPr>
                          <m:t>𝑖</m:t>
                        </m:r>
                      </m:sub>
                    </m:sSub>
                  </m:oMath>
                </a14:m>
                <a:r>
                  <a:rPr lang="zh-CN" altLang="en-US" dirty="0"/>
                  <a:t>表示考虑了人</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𝑛</m:t>
                    </m:r>
                  </m:oMath>
                </a14:m>
                <a:r>
                  <a:rPr lang="zh-CN" altLang="en-US" dirty="0"/>
                  <a:t>，并且不选择</a:t>
                </a:r>
                <a:r>
                  <a:rPr lang="en-US" altLang="zh-CN" dirty="0"/>
                  <a:t>/</a:t>
                </a:r>
                <a:r>
                  <a:rPr lang="zh-CN" altLang="en-US" dirty="0"/>
                  <a:t>选择</a:t>
                </a:r>
                <a14:m>
                  <m:oMath xmlns:m="http://schemas.openxmlformats.org/officeDocument/2006/math">
                    <m:r>
                      <a:rPr lang="en-US" altLang="zh-CN" b="0" i="1" smtClean="0">
                        <a:latin typeface="Cambria Math" panose="02040503050406030204" pitchFamily="18" charset="0"/>
                      </a:rPr>
                      <m:t>𝑖</m:t>
                    </m:r>
                  </m:oMath>
                </a14:m>
                <a:r>
                  <a:rPr lang="zh-CN" altLang="en-US" dirty="0"/>
                  <a:t>的最小代价</a:t>
                </a:r>
                <a:endParaRPr lang="en-US" altLang="zh-CN" dirty="0"/>
              </a:p>
              <a:p>
                <a:r>
                  <a:rPr lang="zh-CN" altLang="en-US" dirty="0"/>
                  <a:t>定义函数</a:t>
                </a:r>
                <a14:m>
                  <m:oMath xmlns:m="http://schemas.openxmlformats.org/officeDocument/2006/math">
                    <m:r>
                      <a:rPr lang="en-US" altLang="zh-CN" b="0" i="1" smtClean="0">
                        <a:latin typeface="Cambria Math" panose="02040503050406030204" pitchFamily="18" charset="0"/>
                      </a:rPr>
                      <m:t>h</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m:t>
                    </m:r>
                  </m:oMath>
                </a14:m>
                <a:r>
                  <a:rPr lang="zh-CN" altLang="en-US" dirty="0"/>
                  <a:t>为</a:t>
                </a:r>
                <a14:m>
                  <m:oMath xmlns:m="http://schemas.openxmlformats.org/officeDocument/2006/math">
                    <m:r>
                      <a:rPr lang="en-US" altLang="zh-CN" b="0" i="1" dirty="0" smtClean="0">
                        <a:latin typeface="Cambria Math" panose="02040503050406030204" pitchFamily="18" charset="0"/>
                      </a:rPr>
                      <m:t>𝑖</m:t>
                    </m:r>
                    <m:r>
                      <a:rPr lang="en-US" altLang="zh-CN" i="1" dirty="0">
                        <a:latin typeface="Cambria Math" panose="02040503050406030204" pitchFamily="18" charset="0"/>
                      </a:rPr>
                      <m:t>~</m:t>
                    </m:r>
                    <m:r>
                      <a:rPr lang="en-US" altLang="zh-CN" b="0" i="1" dirty="0" smtClean="0">
                        <a:latin typeface="Cambria Math" panose="02040503050406030204" pitchFamily="18" charset="0"/>
                      </a:rPr>
                      <m:t>𝑗</m:t>
                    </m:r>
                  </m:oMath>
                </a14:m>
                <a:r>
                  <a:rPr lang="zh-CN" altLang="en-US" dirty="0"/>
                  <a:t>在</a:t>
                </a:r>
                <a14:m>
                  <m:oMath xmlns:m="http://schemas.openxmlformats.org/officeDocument/2006/math">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𝑇𝑘</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𝑇</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𝑘</m:t>
                    </m:r>
                    <m:r>
                      <a:rPr lang="en-US" altLang="zh-CN" b="0" i="1" dirty="0" smtClean="0">
                        <a:latin typeface="Cambria Math" panose="02040503050406030204" pitchFamily="18" charset="0"/>
                      </a:rPr>
                      <m:t>+1))</m:t>
                    </m:r>
                  </m:oMath>
                </a14:m>
                <a:r>
                  <a:rPr lang="zh-CN" altLang="en-US" dirty="0"/>
                  <a:t>下车的代价</a:t>
                </a:r>
                <a:endParaRPr lang="en-US" altLang="zh-CN" dirty="0"/>
              </a:p>
              <a:p>
                <a:r>
                  <a:rPr lang="zh-CN" altLang="en-US" dirty="0"/>
                  <a:t>我们考虑枚举一个补给点</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𝑇𝑥</m:t>
                        </m:r>
                        <m:r>
                          <a:rPr lang="en-US" altLang="zh-CN" b="0" i="1" smtClean="0">
                            <a:latin typeface="Cambria Math" panose="02040503050406030204" pitchFamily="18" charset="0"/>
                          </a:rPr>
                          <m:t>,</m:t>
                        </m:r>
                        <m:r>
                          <a:rPr lang="en-US" altLang="zh-CN" b="0" i="1" smtClean="0">
                            <a:latin typeface="Cambria Math" panose="02040503050406030204" pitchFamily="18" charset="0"/>
                          </a:rPr>
                          <m:t>𝑇</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𝑥</m:t>
                            </m:r>
                            <m:r>
                              <a:rPr lang="en-US" altLang="zh-CN" b="0" i="1" smtClean="0">
                                <a:latin typeface="Cambria Math" panose="02040503050406030204" pitchFamily="18" charset="0"/>
                              </a:rPr>
                              <m:t>+1</m:t>
                            </m:r>
                          </m:e>
                        </m:d>
                      </m:e>
                    </m:d>
                    <m:r>
                      <a:rPr lang="zh-CN" altLang="en-US" i="1">
                        <a:latin typeface="Cambria Math" panose="02040503050406030204" pitchFamily="18" charset="0"/>
                      </a:rPr>
                      <m:t>，</m:t>
                    </m:r>
                  </m:oMath>
                </a14:m>
                <a:r>
                  <a:rPr lang="zh-CN" altLang="en-US" dirty="0"/>
                  <a:t>我们假设</a:t>
                </a:r>
                <a14:m>
                  <m:oMath xmlns:m="http://schemas.openxmlformats.org/officeDocument/2006/math">
                    <m:r>
                      <a:rPr lang="en-US" altLang="zh-CN" b="0" i="1" smtClean="0">
                        <a:latin typeface="Cambria Math" panose="02040503050406030204" pitchFamily="18" charset="0"/>
                      </a:rPr>
                      <m:t>𝑖</m:t>
                    </m:r>
                  </m:oMath>
                </a14:m>
                <a:r>
                  <a:rPr lang="zh-CN" altLang="en-US" dirty="0"/>
                  <a:t>在</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𝑆</m:t>
                        </m:r>
                      </m:e>
                      <m:sub>
                        <m:r>
                          <a:rPr lang="en-US" altLang="zh-CN" b="0" i="1" dirty="0" smtClean="0">
                            <a:latin typeface="Cambria Math" panose="02040503050406030204" pitchFamily="18" charset="0"/>
                          </a:rPr>
                          <m:t>𝑘</m:t>
                        </m:r>
                      </m:sub>
                    </m:sSub>
                  </m:oMath>
                </a14:m>
                <a:r>
                  <a:rPr lang="zh-CN" altLang="en-US" dirty="0"/>
                  <a:t>处下车，我们可以得到一个转移方程：</a:t>
                </a:r>
                <a:endParaRPr lang="en-US" altLang="zh-CN" dirty="0"/>
              </a:p>
              <a:p>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func>
                      <m:funcPr>
                        <m:ctrlPr>
                          <a:rPr lang="en-US" altLang="zh-CN" i="1">
                            <a:latin typeface="Cambria Math" panose="02040503050406030204" pitchFamily="18" charset="0"/>
                          </a:rPr>
                        </m:ctrlPr>
                      </m:funcPr>
                      <m:fName>
                        <m:r>
                          <m:rPr>
                            <m:sty m:val="p"/>
                          </m:rPr>
                          <a:rPr lang="en-US" altLang="zh-CN">
                            <a:latin typeface="Cambria Math" panose="02040503050406030204" pitchFamily="18" charset="0"/>
                          </a:rPr>
                          <m:t>min</m:t>
                        </m:r>
                      </m:fName>
                      <m:e>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𝑗</m:t>
                                </m:r>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𝑓</m:t>
                                </m:r>
                              </m:e>
                              <m:sub>
                                <m:r>
                                  <a:rPr lang="en-US" altLang="zh-CN" i="1">
                                    <a:latin typeface="Cambria Math" panose="02040503050406030204" pitchFamily="18" charset="0"/>
                                  </a:rPr>
                                  <m:t>𝑗</m:t>
                                </m:r>
                                <m:r>
                                  <a:rPr lang="en-US" altLang="zh-CN" i="1">
                                    <a:latin typeface="Cambria Math" panose="02040503050406030204" pitchFamily="18" charset="0"/>
                                  </a:rPr>
                                  <m:t>+1</m:t>
                                </m:r>
                              </m:sub>
                            </m:sSub>
                          </m:e>
                        </m:d>
                      </m:e>
                    </m:func>
                    <m:r>
                      <a:rPr lang="en-US" altLang="zh-CN" i="1">
                        <a:latin typeface="Cambria Math" panose="02040503050406030204" pitchFamily="18" charset="0"/>
                      </a:rPr>
                      <m:t>+</m:t>
                    </m:r>
                    <m:r>
                      <a:rPr lang="en-US" altLang="zh-CN" i="1">
                        <a:latin typeface="Cambria Math" panose="02040503050406030204" pitchFamily="18" charset="0"/>
                      </a:rPr>
                      <m:t>h</m:t>
                    </m:r>
                    <m:r>
                      <a:rPr lang="en-US" altLang="zh-CN" i="1">
                        <a:latin typeface="Cambria Math" panose="02040503050406030204" pitchFamily="18" charset="0"/>
                      </a:rPr>
                      <m:t>(</m:t>
                    </m:r>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i="1">
                        <a:latin typeface="Cambria Math" panose="02040503050406030204" pitchFamily="18" charset="0"/>
                      </a:rPr>
                      <m:t>𝑗</m:t>
                    </m:r>
                    <m:r>
                      <a:rPr lang="en-US" altLang="zh-CN" i="1">
                        <a:latin typeface="Cambria Math" panose="02040503050406030204" pitchFamily="18" charset="0"/>
                      </a:rPr>
                      <m:t>,</m:t>
                    </m:r>
                    <m:r>
                      <a:rPr lang="en-US" altLang="zh-CN" i="1">
                        <a:latin typeface="Cambria Math" panose="02040503050406030204" pitchFamily="18" charset="0"/>
                      </a:rPr>
                      <m:t>𝑥</m:t>
                    </m:r>
                    <m:r>
                      <a:rPr lang="en-US" altLang="zh-CN" i="1">
                        <a:latin typeface="Cambria Math" panose="02040503050406030204" pitchFamily="18" charset="0"/>
                      </a:rPr>
                      <m:t>)</m:t>
                    </m:r>
                  </m:oMath>
                </a14:m>
                <a:endParaRPr lang="en-US" altLang="zh-CN" dirty="0"/>
              </a:p>
              <a:p>
                <a:r>
                  <a:rPr lang="zh-CN" altLang="en-US" dirty="0"/>
                  <a:t>其中</a:t>
                </a:r>
                <a14:m>
                  <m:oMath xmlns:m="http://schemas.openxmlformats.org/officeDocument/2006/math">
                    <m:r>
                      <a:rPr lang="en-US" altLang="zh-CN" b="0" i="1" smtClean="0">
                        <a:latin typeface="Cambria Math" panose="02040503050406030204" pitchFamily="18" charset="0"/>
                      </a:rPr>
                      <m:t>𝑗</m:t>
                    </m:r>
                  </m:oMath>
                </a14:m>
                <a:r>
                  <a:rPr lang="zh-CN" altLang="en-US" dirty="0"/>
                  <a:t>满足</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𝑗</m:t>
                        </m:r>
                      </m:sub>
                    </m:sSub>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𝑇𝑥</m:t>
                    </m:r>
                    <m:r>
                      <a:rPr lang="en-US" altLang="zh-CN" b="0" i="1" dirty="0" smtClean="0">
                        <a:latin typeface="Cambria Math" panose="02040503050406030204" pitchFamily="18" charset="0"/>
                      </a:rPr>
                      <m:t>&lt;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𝑆</m:t>
                        </m:r>
                      </m:e>
                      <m:sub>
                        <m:r>
                          <a:rPr lang="en-US" altLang="zh-CN" b="0" i="1" dirty="0" smtClean="0">
                            <a:latin typeface="Cambria Math" panose="02040503050406030204" pitchFamily="18" charset="0"/>
                          </a:rPr>
                          <m:t>𝑘</m:t>
                        </m:r>
                      </m:sub>
                    </m:sSub>
                    <m:r>
                      <a:rPr lang="en-US" altLang="zh-CN" b="0" i="1" dirty="0" smtClean="0">
                        <a:latin typeface="Cambria Math" panose="02040503050406030204" pitchFamily="18" charset="0"/>
                      </a:rPr>
                      <m:t>&lt;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𝑗</m:t>
                        </m:r>
                        <m:r>
                          <a:rPr lang="en-US" altLang="zh-CN" b="0" i="1" dirty="0" smtClean="0">
                            <a:latin typeface="Cambria Math" panose="02040503050406030204" pitchFamily="18" charset="0"/>
                          </a:rPr>
                          <m:t>+1</m:t>
                        </m:r>
                      </m:sub>
                    </m:sSub>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𝑇𝑥</m:t>
                    </m:r>
                  </m:oMath>
                </a14:m>
                <a:r>
                  <a:rPr lang="zh-CN" altLang="en-US" dirty="0"/>
                  <a:t>即</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𝑗</m:t>
                        </m:r>
                      </m:sub>
                    </m:sSub>
                    <m:r>
                      <a:rPr lang="en-US" altLang="zh-CN" b="0" i="1" dirty="0" smtClean="0">
                        <a:latin typeface="Cambria Math" panose="02040503050406030204" pitchFamily="18" charset="0"/>
                      </a:rPr>
                      <m:t>&lt;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𝑆</m:t>
                        </m:r>
                      </m:e>
                      <m:sub>
                        <m:r>
                          <a:rPr lang="en-US" altLang="zh-CN" b="0" i="1" dirty="0" smtClean="0">
                            <a:latin typeface="Cambria Math" panose="02040503050406030204" pitchFamily="18" charset="0"/>
                          </a:rPr>
                          <m:t>𝑘</m:t>
                        </m:r>
                      </m:sub>
                    </m:sSub>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𝑇</m:t>
                    </m:r>
                    <m:r>
                      <a:rPr lang="en-US" altLang="zh-CN" b="0" i="1" dirty="0" smtClean="0">
                        <a:latin typeface="Cambria Math" panose="02040503050406030204" pitchFamily="18" charset="0"/>
                      </a:rPr>
                      <m:t>&lt;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𝐷</m:t>
                        </m:r>
                      </m:e>
                      <m:sub>
                        <m:r>
                          <a:rPr lang="en-US" altLang="zh-CN" b="0" i="1" dirty="0" smtClean="0">
                            <a:latin typeface="Cambria Math" panose="02040503050406030204" pitchFamily="18" charset="0"/>
                          </a:rPr>
                          <m:t>𝑗</m:t>
                        </m:r>
                        <m:r>
                          <a:rPr lang="en-US" altLang="zh-CN" b="0" i="1" dirty="0" smtClean="0">
                            <a:latin typeface="Cambria Math" panose="02040503050406030204" pitchFamily="18" charset="0"/>
                          </a:rPr>
                          <m:t>+1</m:t>
                        </m:r>
                      </m:sub>
                    </m:sSub>
                  </m:oMath>
                </a14:m>
                <a:endParaRPr lang="zh-CN" altLang="en-US" dirty="0"/>
              </a:p>
              <a:p>
                <a:endParaRPr lang="en-US" altLang="zh-CN" dirty="0"/>
              </a:p>
              <a:p>
                <a:r>
                  <a:rPr lang="zh-CN" altLang="en-US" dirty="0"/>
                  <a:t>我们令</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min</m:t>
                        </m:r>
                      </m:fName>
                      <m:e>
                        <m:r>
                          <a:rPr lang="en-US" altLang="zh-CN" b="0" i="1" smtClean="0">
                            <a:latin typeface="Cambria Math" panose="02040503050406030204" pitchFamily="18" charset="0"/>
                          </a:rPr>
                          <m:t>{</m:t>
                        </m:r>
                        <m:d>
                          <m:dPr>
                            <m:begChr m:val="⌈"/>
                            <m:endChr m:val="⌉"/>
                            <m:ctrlPr>
                              <a:rPr lang="en-US" altLang="zh-CN" i="1">
                                <a:latin typeface="Cambria Math" panose="02040503050406030204" pitchFamily="18" charset="0"/>
                              </a:rPr>
                            </m:ctrlPr>
                          </m:dPr>
                          <m:e>
                            <m:f>
                              <m:fPr>
                                <m:ctrlPr>
                                  <a:rPr lang="en-US" altLang="zh-CN" i="1">
                                    <a:latin typeface="Cambria Math" panose="02040503050406030204" pitchFamily="18" charset="0"/>
                                  </a:rPr>
                                </m:ctrlPr>
                              </m:fPr>
                              <m:num>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𝑘</m:t>
                                    </m:r>
                                  </m:sub>
                                </m:sSub>
                              </m:num>
                              <m:den>
                                <m:r>
                                  <a:rPr lang="en-US" altLang="zh-CN" i="1">
                                    <a:latin typeface="Cambria Math" panose="02040503050406030204" pitchFamily="18" charset="0"/>
                                  </a:rPr>
                                  <m:t>𝑇</m:t>
                                </m:r>
                              </m:den>
                            </m:f>
                          </m:e>
                        </m:d>
                        <m:r>
                          <a:rPr lang="zh-CN" altLang="en-US"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𝑘</m:t>
                            </m:r>
                          </m:sub>
                        </m:sSub>
                        <m:r>
                          <a:rPr lang="zh-CN" altLang="en-US" i="1">
                            <a:latin typeface="Cambria Math" panose="02040503050406030204" pitchFamily="18" charset="0"/>
                          </a:rPr>
                          <m:t>满足</m:t>
                        </m:r>
                        <m:sSub>
                          <m:sSubPr>
                            <m:ctrlPr>
                              <a:rPr lang="en-US" altLang="zh-CN" i="1">
                                <a:latin typeface="Cambria Math" panose="02040503050406030204" pitchFamily="18" charset="0"/>
                              </a:rPr>
                            </m:ctrlPr>
                          </m:sSubPr>
                          <m:e>
                            <m:r>
                              <a:rPr lang="en-US" altLang="zh-CN" i="1">
                                <a:latin typeface="Cambria Math" panose="02040503050406030204" pitchFamily="18" charset="0"/>
                              </a:rPr>
                              <m:t>𝐷</m:t>
                            </m:r>
                          </m:e>
                          <m:sub>
                            <m:r>
                              <a:rPr lang="en-US" altLang="zh-CN" i="1">
                                <a:latin typeface="Cambria Math" panose="02040503050406030204" pitchFamily="18" charset="0"/>
                              </a:rPr>
                              <m:t>𝑗</m:t>
                            </m:r>
                          </m:sub>
                        </m:sSub>
                        <m:r>
                          <a:rPr lang="en-US" altLang="zh-CN" i="1">
                            <a:latin typeface="Cambria Math" panose="02040503050406030204" pitchFamily="18" charset="0"/>
                          </a:rPr>
                          <m:t>&lt;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𝑘</m:t>
                            </m:r>
                          </m:sub>
                        </m:sSub>
                        <m:r>
                          <a:rPr lang="en-US" altLang="zh-CN" i="1">
                            <a:latin typeface="Cambria Math" panose="02040503050406030204" pitchFamily="18" charset="0"/>
                          </a:rPr>
                          <m:t>%</m:t>
                        </m:r>
                        <m:r>
                          <a:rPr lang="en-US" altLang="zh-CN" i="1">
                            <a:latin typeface="Cambria Math" panose="02040503050406030204" pitchFamily="18" charset="0"/>
                          </a:rPr>
                          <m:t>𝑇</m:t>
                        </m:r>
                        <m:r>
                          <a:rPr lang="en-US" altLang="zh-CN" i="1">
                            <a:latin typeface="Cambria Math" panose="02040503050406030204" pitchFamily="18" charset="0"/>
                          </a:rPr>
                          <m:t>&lt;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𝐷</m:t>
                            </m:r>
                          </m:e>
                          <m:sub>
                            <m:r>
                              <a:rPr lang="en-US" altLang="zh-CN" i="1">
                                <a:latin typeface="Cambria Math" panose="02040503050406030204" pitchFamily="18" charset="0"/>
                              </a:rPr>
                              <m:t>𝑗</m:t>
                            </m:r>
                            <m:r>
                              <a:rPr lang="en-US" altLang="zh-CN" i="1">
                                <a:latin typeface="Cambria Math" panose="02040503050406030204" pitchFamily="18" charset="0"/>
                              </a:rPr>
                              <m:t>+1</m:t>
                            </m:r>
                          </m:sub>
                        </m:sSub>
                        <m:r>
                          <a:rPr lang="en-US" altLang="zh-CN" b="0" i="1" smtClean="0">
                            <a:latin typeface="Cambria Math" panose="02040503050406030204" pitchFamily="18" charset="0"/>
                          </a:rPr>
                          <m:t>}</m:t>
                        </m:r>
                      </m:e>
                    </m:func>
                  </m:oMath>
                </a14:m>
                <a:r>
                  <a:rPr lang="zh-CN" altLang="en-US" dirty="0"/>
                  <a:t>，现在改为枚举</a:t>
                </a:r>
                <a14:m>
                  <m:oMath xmlns:m="http://schemas.openxmlformats.org/officeDocument/2006/math">
                    <m:r>
                      <a:rPr lang="en-US" altLang="zh-CN" b="0" i="1" smtClean="0">
                        <a:latin typeface="Cambria Math" panose="02040503050406030204" pitchFamily="18" charset="0"/>
                      </a:rPr>
                      <m:t>𝑗</m:t>
                    </m:r>
                  </m:oMath>
                </a14:m>
                <a:r>
                  <a:rPr lang="zh-CN" altLang="en-US" dirty="0"/>
                  <a:t>，那么得到：</a:t>
                </a:r>
                <a:endParaRPr lang="en-US" altLang="zh-CN" dirty="0"/>
              </a:p>
              <a:p>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min</m:t>
                        </m:r>
                      </m:fName>
                      <m:e>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𝑗</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𝑓</m:t>
                                </m:r>
                              </m:e>
                              <m:sub>
                                <m:r>
                                  <a:rPr lang="en-US" altLang="zh-CN" b="0" i="1" smtClean="0">
                                    <a:latin typeface="Cambria Math" panose="02040503050406030204" pitchFamily="18" charset="0"/>
                                  </a:rPr>
                                  <m:t>𝑗</m:t>
                                </m:r>
                                <m:r>
                                  <a:rPr lang="en-US" altLang="zh-CN" b="0" i="1" smtClean="0">
                                    <a:latin typeface="Cambria Math" panose="02040503050406030204" pitchFamily="18" charset="0"/>
                                  </a:rPr>
                                  <m:t>+1</m:t>
                                </m:r>
                              </m:sub>
                            </m:sSub>
                          </m:e>
                        </m:d>
                      </m:e>
                    </m:func>
                    <m:r>
                      <a:rPr lang="en-US" altLang="zh-CN" b="0" i="1" smtClean="0">
                        <a:latin typeface="Cambria Math" panose="02040503050406030204" pitchFamily="18" charset="0"/>
                      </a:rPr>
                      <m:t>+</m:t>
                    </m:r>
                    <m:r>
                      <a:rPr lang="en-US" altLang="zh-CN" b="0" i="1" smtClean="0">
                        <a:latin typeface="Cambria Math" panose="02040503050406030204" pitchFamily="18" charset="0"/>
                      </a:rPr>
                      <m:t>h</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oMath>
                </a14:m>
                <a:endParaRPr lang="en-US" altLang="zh-CN" dirty="0"/>
              </a:p>
            </p:txBody>
          </p:sp>
        </mc:Choice>
        <mc:Fallback>
          <p:sp>
            <p:nvSpPr>
              <p:cNvPr id="3" name="内容占位符 2">
                <a:extLst>
                  <a:ext uri="{FF2B5EF4-FFF2-40B4-BE49-F238E27FC236}">
                    <a16:creationId xmlns:a16="http://schemas.microsoft.com/office/drawing/2014/main" id="{DC04EE36-1EAC-4DB6-80FA-DD4CE6DF797C}"/>
                  </a:ext>
                </a:extLst>
              </p:cNvPr>
              <p:cNvSpPr>
                <a:spLocks noGrp="1" noRot="1" noChangeAspect="1" noMove="1" noResize="1" noEditPoints="1" noAdjustHandles="1" noChangeArrowheads="1" noChangeShapeType="1" noTextEdit="1"/>
              </p:cNvSpPr>
              <p:nvPr>
                <p:ph idx="1"/>
              </p:nvPr>
            </p:nvSpPr>
            <p:spPr>
              <a:blipFill>
                <a:blip r:embed="rId2"/>
                <a:stretch>
                  <a:fillRect l="-696" t="-28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5464836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AA1465-A188-4510-A28E-42FEB47F978E}"/>
              </a:ext>
            </a:extLst>
          </p:cNvPr>
          <p:cNvSpPr>
            <a:spLocks noGrp="1"/>
          </p:cNvSpPr>
          <p:nvPr>
            <p:ph type="title"/>
          </p:nvPr>
        </p:nvSpPr>
        <p:spPr/>
        <p:txBody>
          <a:bodyPr/>
          <a:lstStyle/>
          <a:p>
            <a:r>
              <a:rPr lang="en-US" altLang="zh-CN" dirty="0"/>
              <a:t>Long Distance Coach</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6828538A-BB00-498C-BF4E-A4321103BFD1}"/>
                  </a:ext>
                </a:extLst>
              </p:cNvPr>
              <p:cNvSpPr>
                <a:spLocks noGrp="1"/>
              </p:cNvSpPr>
              <p:nvPr>
                <p:ph idx="1"/>
              </p:nvPr>
            </p:nvSpPr>
            <p:spPr/>
            <p:txBody>
              <a:bodyPr>
                <a:normAutofit fontScale="77500" lnSpcReduction="20000"/>
              </a:bodyPr>
              <a:lstStyle/>
              <a:p>
                <a14:m>
                  <m:oMath xmlns:m="http://schemas.openxmlformats.org/officeDocument/2006/math">
                    <m:sSub>
                      <m:sSubPr>
                        <m:ctrlPr>
                          <a:rPr lang="en-US" altLang="zh-CN" i="1" smtClean="0">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𝑖</m:t>
                        </m:r>
                      </m:sub>
                    </m:sSub>
                    <m:r>
                      <a:rPr lang="en-US" altLang="zh-CN" i="1">
                        <a:latin typeface="Cambria Math" panose="02040503050406030204" pitchFamily="18" charset="0"/>
                      </a:rPr>
                      <m:t>=</m:t>
                    </m:r>
                    <m:func>
                      <m:funcPr>
                        <m:ctrlPr>
                          <a:rPr lang="en-US" altLang="zh-CN" i="1">
                            <a:latin typeface="Cambria Math" panose="02040503050406030204" pitchFamily="18" charset="0"/>
                          </a:rPr>
                        </m:ctrlPr>
                      </m:funcPr>
                      <m:fName>
                        <m:r>
                          <m:rPr>
                            <m:sty m:val="p"/>
                          </m:rPr>
                          <a:rPr lang="en-US" altLang="zh-CN">
                            <a:latin typeface="Cambria Math" panose="02040503050406030204" pitchFamily="18" charset="0"/>
                          </a:rPr>
                          <m:t>m</m:t>
                        </m:r>
                        <m:r>
                          <m:rPr>
                            <m:sty m:val="p"/>
                          </m:rPr>
                          <a:rPr lang="en-US" altLang="zh-CN" b="0" i="0" smtClean="0">
                            <a:latin typeface="Cambria Math" panose="02040503050406030204" pitchFamily="18" charset="0"/>
                          </a:rPr>
                          <m:t>in</m:t>
                        </m:r>
                      </m:fName>
                      <m:e>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𝑗</m:t>
                                </m:r>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𝑓</m:t>
                                </m:r>
                              </m:e>
                              <m:sub>
                                <m:r>
                                  <a:rPr lang="en-US" altLang="zh-CN" i="1">
                                    <a:latin typeface="Cambria Math" panose="02040503050406030204" pitchFamily="18" charset="0"/>
                                  </a:rPr>
                                  <m:t>𝑗</m:t>
                                </m:r>
                                <m:r>
                                  <a:rPr lang="en-US" altLang="zh-CN" i="1">
                                    <a:latin typeface="Cambria Math" panose="02040503050406030204" pitchFamily="18" charset="0"/>
                                  </a:rPr>
                                  <m:t>+1</m:t>
                                </m:r>
                              </m:sub>
                            </m:sSub>
                          </m:e>
                        </m:d>
                      </m:e>
                    </m:func>
                    <m:r>
                      <a:rPr lang="en-US" altLang="zh-CN" i="1">
                        <a:latin typeface="Cambria Math" panose="02040503050406030204" pitchFamily="18" charset="0"/>
                      </a:rPr>
                      <m:t>+</m:t>
                    </m:r>
                    <m:r>
                      <a:rPr lang="en-US" altLang="zh-CN" i="1">
                        <a:latin typeface="Cambria Math" panose="02040503050406030204" pitchFamily="18" charset="0"/>
                      </a:rPr>
                      <m:t>h</m:t>
                    </m:r>
                    <m:r>
                      <a:rPr lang="en-US" altLang="zh-CN" i="1">
                        <a:latin typeface="Cambria Math" panose="02040503050406030204" pitchFamily="18" charset="0"/>
                      </a:rPr>
                      <m:t>(</m:t>
                    </m:r>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i="1">
                        <a:latin typeface="Cambria Math" panose="02040503050406030204" pitchFamily="18" charset="0"/>
                      </a:rPr>
                      <m:t>𝑗</m:t>
                    </m:r>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𝑗</m:t>
                        </m:r>
                      </m:sub>
                    </m:sSub>
                    <m:r>
                      <a:rPr lang="en-US" altLang="zh-CN" i="1">
                        <a:latin typeface="Cambria Math" panose="02040503050406030204" pitchFamily="18" charset="0"/>
                      </a:rPr>
                      <m:t>)</m:t>
                    </m:r>
                  </m:oMath>
                </a14:m>
                <a:endParaRPr lang="en-US" altLang="zh-CN" dirty="0"/>
              </a:p>
              <a:p>
                <a:r>
                  <a:rPr lang="zh-CN" altLang="en-US" dirty="0"/>
                  <a:t>如果</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𝑗</m:t>
                        </m:r>
                      </m:sub>
                    </m:sSub>
                  </m:oMath>
                </a14:m>
                <a:r>
                  <a:rPr lang="zh-CN" altLang="en-US" dirty="0"/>
                  <a:t>是有序的，这个问题很容易通过斜率优化</a:t>
                </a:r>
                <a:r>
                  <a:rPr lang="en-US" altLang="zh-CN" dirty="0"/>
                  <a:t>+</a:t>
                </a:r>
                <a:r>
                  <a:rPr lang="zh-CN" altLang="en-US" dirty="0"/>
                  <a:t>单调栈解决</a:t>
                </a:r>
                <a:endParaRPr lang="en-US" altLang="zh-CN" dirty="0"/>
              </a:p>
              <a:p>
                <a:r>
                  <a:rPr lang="zh-CN" altLang="en-US" dirty="0"/>
                  <a:t>考虑</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&lt;</m:t>
                    </m:r>
                    <m:r>
                      <a:rPr lang="en-US" altLang="zh-CN" b="0" i="1" smtClean="0">
                        <a:latin typeface="Cambria Math" panose="02040503050406030204" pitchFamily="18" charset="0"/>
                      </a:rPr>
                      <m:t>𝑥</m:t>
                    </m:r>
                    <m:r>
                      <a:rPr lang="en-US" altLang="zh-CN" i="1">
                        <a:latin typeface="Cambria Math" panose="02040503050406030204" pitchFamily="18" charset="0"/>
                      </a:rPr>
                      <m:t>&lt;</m:t>
                    </m:r>
                    <m:r>
                      <a:rPr lang="en-US" altLang="zh-CN" i="1">
                        <a:latin typeface="Cambria Math" panose="02040503050406030204" pitchFamily="18" charset="0"/>
                      </a:rPr>
                      <m:t>𝑦</m:t>
                    </m:r>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𝑥</m:t>
                        </m:r>
                      </m:sub>
                    </m:sSub>
                    <m:r>
                      <a:rPr lang="en-US" altLang="zh-CN" i="1">
                        <a:latin typeface="Cambria Math" panose="02040503050406030204" pitchFamily="18" charset="0"/>
                      </a:rPr>
                      <m:t>&lt;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𝑦</m:t>
                        </m:r>
                      </m:sub>
                    </m:sSub>
                  </m:oMath>
                </a14:m>
                <a:r>
                  <a:rPr lang="zh-CN" altLang="en-US" dirty="0"/>
                  <a:t>，根据贪心的原则，</a:t>
                </a:r>
                <a14:m>
                  <m:oMath xmlns:m="http://schemas.openxmlformats.org/officeDocument/2006/math">
                    <m:r>
                      <a:rPr lang="en-US" altLang="zh-CN" b="0" i="1" smtClean="0">
                        <a:latin typeface="Cambria Math" panose="02040503050406030204" pitchFamily="18" charset="0"/>
                      </a:rPr>
                      <m:t>𝑦</m:t>
                    </m:r>
                  </m:oMath>
                </a14:m>
                <a:r>
                  <a:rPr lang="zh-CN" altLang="en-US" dirty="0"/>
                  <a:t>显然不能为最优决策点</a:t>
                </a:r>
                <a:endParaRPr lang="en-US" altLang="zh-CN" dirty="0"/>
              </a:p>
              <a:p>
                <a:r>
                  <a:rPr lang="zh-CN" altLang="en-US" dirty="0"/>
                  <a:t>形式化的证明：</a:t>
                </a:r>
                <a:endParaRPr lang="en-US" altLang="zh-CN" dirty="0"/>
              </a:p>
              <a:p>
                <a:r>
                  <a:rPr lang="zh-CN" altLang="en-US" b="0" dirty="0"/>
                  <a:t>由</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𝑥</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r>
                      <m:rPr>
                        <m:sty m:val="p"/>
                      </m:rPr>
                      <a:rPr lang="en-US" altLang="zh-CN" b="0" i="0" smtClean="0">
                        <a:latin typeface="Cambria Math" panose="02040503050406030204" pitchFamily="18" charset="0"/>
                      </a:rPr>
                      <m:t>mi</m:t>
                    </m:r>
                    <m:r>
                      <a:rPr lang="en-US" altLang="zh-CN" b="0" i="1" smtClean="0">
                        <a:latin typeface="Cambria Math" panose="02040503050406030204" pitchFamily="18" charset="0"/>
                      </a:rPr>
                      <m:t>𝑛</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𝑦</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𝑓</m:t>
                        </m:r>
                      </m:e>
                      <m:sub>
                        <m:r>
                          <a:rPr lang="en-US" altLang="zh-CN" b="0" i="1" smtClean="0">
                            <a:latin typeface="Cambria Math" panose="02040503050406030204" pitchFamily="18" charset="0"/>
                          </a:rPr>
                          <m:t>𝑦</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h</m:t>
                    </m:r>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+1,</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𝑦</m:t>
                        </m:r>
                      </m:sub>
                    </m:sSub>
                    <m:r>
                      <a:rPr lang="en-US" altLang="zh-CN" b="0" i="1" smtClean="0">
                        <a:latin typeface="Cambria Math" panose="02040503050406030204" pitchFamily="18" charset="0"/>
                      </a:rPr>
                      <m:t>)</m:t>
                    </m:r>
                  </m:oMath>
                </a14:m>
                <a:endParaRPr lang="en-US" altLang="zh-CN" dirty="0"/>
              </a:p>
              <a:p>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𝑥</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h</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𝑥</m:t>
                            </m:r>
                          </m:sub>
                        </m:sSub>
                      </m:e>
                    </m:d>
                  </m:oMath>
                </a14:m>
                <a:endParaRPr lang="en-US" altLang="zh-CN" b="0" i="1" dirty="0">
                  <a:latin typeface="Cambria Math" panose="02040503050406030204" pitchFamily="18" charset="0"/>
                </a:endParaRPr>
              </a:p>
              <a:p>
                <a14:m>
                  <m:oMath xmlns:m="http://schemas.openxmlformats.org/officeDocument/2006/math">
                    <m:r>
                      <a:rPr lang="en-US" altLang="zh-CN" b="0" i="1" smtClean="0">
                        <a:latin typeface="Cambria Math" panose="02040503050406030204" pitchFamily="18" charset="0"/>
                      </a:rPr>
                      <m:t>≤</m:t>
                    </m:r>
                    <m:r>
                      <m:rPr>
                        <m:sty m:val="p"/>
                      </m:rPr>
                      <a:rPr lang="en-US" altLang="zh-CN">
                        <a:latin typeface="Cambria Math" panose="02040503050406030204" pitchFamily="18" charset="0"/>
                      </a:rPr>
                      <m:t>mi</m:t>
                    </m:r>
                    <m:func>
                      <m:funcPr>
                        <m:ctrlPr>
                          <a:rPr lang="en-US" altLang="zh-CN" i="1">
                            <a:latin typeface="Cambria Math" panose="02040503050406030204" pitchFamily="18" charset="0"/>
                          </a:rPr>
                        </m:ctrlPr>
                      </m:funcPr>
                      <m:fName>
                        <m:r>
                          <a:rPr lang="en-US" altLang="zh-CN" i="1">
                            <a:latin typeface="Cambria Math" panose="02040503050406030204" pitchFamily="18" charset="0"/>
                          </a:rPr>
                          <m:t>𝑛</m:t>
                        </m:r>
                      </m:fName>
                      <m:e>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𝑦</m:t>
                                </m:r>
                                <m:r>
                                  <a:rPr lang="en-US" altLang="zh-CN" i="1">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𝑓</m:t>
                                </m:r>
                              </m:e>
                              <m:sub>
                                <m:r>
                                  <a:rPr lang="en-US" altLang="zh-CN" i="1">
                                    <a:latin typeface="Cambria Math" panose="02040503050406030204" pitchFamily="18" charset="0"/>
                                  </a:rPr>
                                  <m:t>𝑦</m:t>
                                </m:r>
                                <m:r>
                                  <a:rPr lang="en-US" altLang="zh-CN" i="1">
                                    <a:latin typeface="Cambria Math" panose="02040503050406030204" pitchFamily="18" charset="0"/>
                                  </a:rPr>
                                  <m:t>+1</m:t>
                                </m:r>
                              </m:sub>
                            </m:sSub>
                          </m:e>
                        </m:d>
                      </m:e>
                    </m:func>
                    <m:r>
                      <a:rPr lang="en-US" altLang="zh-CN" i="1">
                        <a:latin typeface="Cambria Math" panose="02040503050406030204" pitchFamily="18" charset="0"/>
                      </a:rPr>
                      <m:t>+</m:t>
                    </m:r>
                    <m:r>
                      <a:rPr lang="en-US" altLang="zh-CN" i="1">
                        <a:latin typeface="Cambria Math" panose="02040503050406030204" pitchFamily="18" charset="0"/>
                      </a:rPr>
                      <m:t>h</m:t>
                    </m:r>
                    <m:d>
                      <m:dPr>
                        <m:ctrlPr>
                          <a:rPr lang="en-US" altLang="zh-CN" i="1">
                            <a:latin typeface="Cambria Math" panose="02040503050406030204" pitchFamily="18" charset="0"/>
                          </a:rPr>
                        </m:ctrlPr>
                      </m:dPr>
                      <m:e>
                        <m:r>
                          <a:rPr lang="en-US" altLang="zh-CN" i="1">
                            <a:latin typeface="Cambria Math" panose="02040503050406030204" pitchFamily="18" charset="0"/>
                          </a:rPr>
                          <m:t>𝑥</m:t>
                        </m:r>
                        <m:r>
                          <a:rPr lang="en-US" altLang="zh-CN" i="1">
                            <a:latin typeface="Cambria Math" panose="02040503050406030204" pitchFamily="18" charset="0"/>
                          </a:rPr>
                          <m:t>+1,</m:t>
                        </m:r>
                        <m:r>
                          <a:rPr lang="en-US" altLang="zh-CN" i="1">
                            <a:latin typeface="Cambria Math" panose="02040503050406030204" pitchFamily="18" charset="0"/>
                          </a:rPr>
                          <m:t>𝑦</m:t>
                        </m:r>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i="1">
                                <a:latin typeface="Cambria Math" panose="02040503050406030204" pitchFamily="18" charset="0"/>
                              </a:rPr>
                              <m:t>𝑦</m:t>
                            </m:r>
                          </m:sub>
                        </m:sSub>
                      </m:e>
                    </m:d>
                    <m:r>
                      <a:rPr lang="en-US" altLang="zh-CN" b="0" i="1" smtClean="0">
                        <a:latin typeface="Cambria Math" panose="02040503050406030204" pitchFamily="18" charset="0"/>
                      </a:rPr>
                      <m:t>+</m:t>
                    </m:r>
                    <m:r>
                      <a:rPr lang="en-US" altLang="zh-CN" b="0" i="1" smtClean="0">
                        <a:latin typeface="Cambria Math" panose="02040503050406030204" pitchFamily="18" charset="0"/>
                      </a:rPr>
                      <m:t>h</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𝑥</m:t>
                            </m:r>
                          </m:sub>
                        </m:sSub>
                      </m:e>
                    </m:d>
                  </m:oMath>
                </a14:m>
                <a:endParaRPr lang="en-US" altLang="zh-CN" b="0" i="1" dirty="0">
                  <a:latin typeface="Cambria Math" panose="02040503050406030204" pitchFamily="18" charset="0"/>
                </a:endParaRPr>
              </a:p>
              <a:p>
                <a14:m>
                  <m:oMath xmlns:m="http://schemas.openxmlformats.org/officeDocument/2006/math">
                    <m:r>
                      <a:rPr lang="en-US" altLang="zh-CN" b="0" i="1" smtClean="0">
                        <a:latin typeface="Cambria Math" panose="02040503050406030204" pitchFamily="18" charset="0"/>
                      </a:rPr>
                      <m:t>&lt;</m:t>
                    </m:r>
                    <m:func>
                      <m:funcPr>
                        <m:ctrlPr>
                          <a:rPr lang="en-US" altLang="zh-CN" i="1">
                            <a:latin typeface="Cambria Math" panose="02040503050406030204" pitchFamily="18" charset="0"/>
                          </a:rPr>
                        </m:ctrlPr>
                      </m:funcPr>
                      <m:fName>
                        <m:r>
                          <m:rPr>
                            <m:sty m:val="p"/>
                          </m:rPr>
                          <a:rPr lang="en-US" altLang="zh-CN">
                            <a:latin typeface="Cambria Math" panose="02040503050406030204" pitchFamily="18" charset="0"/>
                          </a:rPr>
                          <m:t>min</m:t>
                        </m:r>
                      </m:fName>
                      <m:e>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𝑔</m:t>
                                </m:r>
                              </m:e>
                              <m:sub>
                                <m:r>
                                  <a:rPr lang="en-US" altLang="zh-CN" i="1">
                                    <a:latin typeface="Cambria Math" panose="02040503050406030204" pitchFamily="18" charset="0"/>
                                  </a:rPr>
                                  <m:t>𝑦</m:t>
                                </m:r>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𝑓</m:t>
                                </m:r>
                              </m:e>
                              <m:sub>
                                <m:r>
                                  <a:rPr lang="en-US" altLang="zh-CN" i="1">
                                    <a:latin typeface="Cambria Math" panose="02040503050406030204" pitchFamily="18" charset="0"/>
                                  </a:rPr>
                                  <m:t>𝑦</m:t>
                                </m:r>
                                <m:r>
                                  <a:rPr lang="en-US" altLang="zh-CN" i="1">
                                    <a:latin typeface="Cambria Math" panose="02040503050406030204" pitchFamily="18" charset="0"/>
                                  </a:rPr>
                                  <m:t>+1</m:t>
                                </m:r>
                              </m:sub>
                            </m:sSub>
                          </m:e>
                        </m:d>
                      </m:e>
                    </m:func>
                    <m:r>
                      <a:rPr lang="en-US" altLang="zh-CN" i="1">
                        <a:latin typeface="Cambria Math" panose="02040503050406030204" pitchFamily="18" charset="0"/>
                      </a:rPr>
                      <m:t>+</m:t>
                    </m:r>
                    <m:r>
                      <a:rPr lang="en-US" altLang="zh-CN" b="0" i="1" smtClean="0">
                        <a:latin typeface="Cambria Math" panose="02040503050406030204" pitchFamily="18" charset="0"/>
                      </a:rPr>
                      <m:t>h</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𝑥</m:t>
                        </m:r>
                        <m:r>
                          <a:rPr lang="en-US" altLang="zh-CN" b="0" i="1" smtClean="0">
                            <a:latin typeface="Cambria Math" panose="02040503050406030204" pitchFamily="18" charset="0"/>
                          </a:rPr>
                          <m:t>+1,</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𝑦</m:t>
                            </m:r>
                          </m:sub>
                        </m:sSub>
                      </m:e>
                    </m:d>
                    <m:r>
                      <a:rPr lang="en-US" altLang="zh-CN" b="0" i="1" smtClean="0">
                        <a:latin typeface="Cambria Math" panose="02040503050406030204" pitchFamily="18" charset="0"/>
                      </a:rPr>
                      <m:t>+</m:t>
                    </m:r>
                    <m:r>
                      <a:rPr lang="en-US" altLang="zh-CN" i="1">
                        <a:latin typeface="Cambria Math" panose="02040503050406030204" pitchFamily="18" charset="0"/>
                      </a:rPr>
                      <m:t>h</m:t>
                    </m:r>
                    <m:d>
                      <m:dPr>
                        <m:ctrlPr>
                          <a:rPr lang="en-US" altLang="zh-CN" i="1">
                            <a:latin typeface="Cambria Math" panose="02040503050406030204" pitchFamily="18" charset="0"/>
                          </a:rPr>
                        </m:ctrlPr>
                      </m:dPr>
                      <m:e>
                        <m:r>
                          <a:rPr lang="en-US" altLang="zh-CN" i="1">
                            <a:latin typeface="Cambria Math" panose="02040503050406030204" pitchFamily="18" charset="0"/>
                          </a:rPr>
                          <m:t>𝑖</m:t>
                        </m:r>
                        <m:r>
                          <a:rPr lang="en-US" altLang="zh-CN" i="1">
                            <a:latin typeface="Cambria Math" panose="02040503050406030204" pitchFamily="18" charset="0"/>
                          </a:rPr>
                          <m:t>,</m:t>
                        </m:r>
                        <m:r>
                          <a:rPr lang="en-US" altLang="zh-CN" b="0" i="1" smtClean="0">
                            <a:latin typeface="Cambria Math" panose="02040503050406030204" pitchFamily="18" charset="0"/>
                          </a:rPr>
                          <m:t>𝑥</m:t>
                        </m:r>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𝐹</m:t>
                            </m:r>
                          </m:e>
                          <m:sub>
                            <m:r>
                              <a:rPr lang="en-US" altLang="zh-CN" b="0" i="1" smtClean="0">
                                <a:latin typeface="Cambria Math" panose="02040503050406030204" pitchFamily="18" charset="0"/>
                              </a:rPr>
                              <m:t>𝑦</m:t>
                            </m:r>
                          </m:sub>
                        </m:sSub>
                      </m:e>
                    </m:d>
                  </m:oMath>
                </a14:m>
                <a:endParaRPr lang="en-US" altLang="zh-CN" i="1" dirty="0">
                  <a:latin typeface="Cambria Math" panose="02040503050406030204" pitchFamily="18" charset="0"/>
                </a:endParaRPr>
              </a:p>
              <a:p>
                <a14:m>
                  <m:oMath xmlns:m="http://schemas.openxmlformats.org/officeDocument/2006/math">
                    <m:r>
                      <a:rPr lang="en-US" altLang="zh-CN" i="1">
                        <a:latin typeface="Cambria Math" panose="02040503050406030204" pitchFamily="18" charset="0"/>
                      </a:rPr>
                      <m:t>&lt;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min</m:t>
                        </m:r>
                      </m:fName>
                      <m:e>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𝑔</m:t>
                                </m:r>
                              </m:e>
                              <m:sub>
                                <m:r>
                                  <a:rPr lang="en-US" altLang="zh-CN" b="0" i="1" smtClean="0">
                                    <a:latin typeface="Cambria Math" panose="02040503050406030204" pitchFamily="18" charset="0"/>
                                  </a:rPr>
                                  <m:t>𝑦</m:t>
                                </m:r>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𝑓</m:t>
                                </m:r>
                              </m:e>
                              <m:sub>
                                <m:r>
                                  <a:rPr lang="en-US" altLang="zh-CN" b="0" i="1" smtClean="0">
                                    <a:latin typeface="Cambria Math" panose="02040503050406030204" pitchFamily="18" charset="0"/>
                                  </a:rPr>
                                  <m:t>𝑦</m:t>
                                </m:r>
                                <m:r>
                                  <a:rPr lang="en-US" altLang="zh-CN" b="0" i="1" smtClean="0">
                                    <a:latin typeface="Cambria Math" panose="02040503050406030204" pitchFamily="18" charset="0"/>
                                  </a:rPr>
                                  <m:t>+1</m:t>
                                </m:r>
                              </m:sub>
                            </m:sSub>
                          </m:e>
                        </m:d>
                      </m:e>
                    </m:func>
                    <m:r>
                      <a:rPr lang="en-US" altLang="zh-CN" b="0" i="1" smtClean="0">
                        <a:latin typeface="Cambria Math" panose="02040503050406030204" pitchFamily="18" charset="0"/>
                      </a:rPr>
                      <m:t>+</m:t>
                    </m:r>
                    <m:r>
                      <a:rPr lang="en-US" altLang="zh-CN" b="0" i="1" smtClean="0">
                        <a:latin typeface="Cambria Math" panose="02040503050406030204" pitchFamily="18" charset="0"/>
                      </a:rPr>
                      <m:t>h</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𝑦</m:t>
                        </m:r>
                      </m:sub>
                    </m:sSub>
                    <m:r>
                      <a:rPr lang="en-US" altLang="zh-CN" b="0" i="1" smtClean="0">
                        <a:latin typeface="Cambria Math" panose="02040503050406030204" pitchFamily="18" charset="0"/>
                      </a:rPr>
                      <m:t>)</m:t>
                    </m:r>
                  </m:oMath>
                </a14:m>
                <a:endParaRPr lang="en-US" altLang="zh-CN" dirty="0"/>
              </a:p>
              <a:p>
                <a:endParaRPr lang="en-US" altLang="zh-CN" dirty="0"/>
              </a:p>
              <a:p>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6828538A-BB00-498C-BF4E-A4321103BFD1}"/>
                  </a:ext>
                </a:extLst>
              </p:cNvPr>
              <p:cNvSpPr>
                <a:spLocks noGrp="1" noRot="1" noChangeAspect="1" noMove="1" noResize="1" noEditPoints="1" noAdjustHandles="1" noChangeArrowheads="1" noChangeShapeType="1" noTextEdit="1"/>
              </p:cNvSpPr>
              <p:nvPr>
                <p:ph idx="1"/>
              </p:nvPr>
            </p:nvSpPr>
            <p:spPr>
              <a:blipFill>
                <a:blip r:embed="rId2"/>
                <a:stretch>
                  <a:fillRect l="-696" t="-1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34000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FBBE711-099A-4405-BAC1-07D3A083A44D}"/>
              </a:ext>
            </a:extLst>
          </p:cNvPr>
          <p:cNvSpPr>
            <a:spLocks noGrp="1"/>
          </p:cNvSpPr>
          <p:nvPr>
            <p:ph type="title"/>
          </p:nvPr>
        </p:nvSpPr>
        <p:spPr/>
        <p:txBody>
          <a:bodyPr/>
          <a:lstStyle/>
          <a:p>
            <a:r>
              <a:rPr lang="en-US" altLang="zh-CN" dirty="0"/>
              <a:t>Port Facility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E59E24FF-D196-4022-8937-D4273E872407}"/>
                  </a:ext>
                </a:extLst>
              </p:cNvPr>
              <p:cNvSpPr>
                <a:spLocks noGrp="1"/>
              </p:cNvSpPr>
              <p:nvPr>
                <p:ph idx="1"/>
              </p:nvPr>
            </p:nvSpPr>
            <p:spPr/>
            <p:txBody>
              <a:bodyPr>
                <a:normAutofit fontScale="92500" lnSpcReduction="20000"/>
              </a:bodyPr>
              <a:lstStyle/>
              <a:p>
                <a:r>
                  <a:rPr lang="zh-CN" altLang="en-US" dirty="0"/>
                  <a:t>方法一：</a:t>
                </a:r>
                <a:endParaRPr lang="en-US" altLang="zh-CN" dirty="0"/>
              </a:p>
              <a:p>
                <a:r>
                  <a:rPr lang="zh-CN" altLang="en-US" dirty="0"/>
                  <a:t>一种比较显然的想法是利用数据结构来优化连边。</a:t>
                </a:r>
                <a:endParaRPr lang="en-US" altLang="zh-CN" dirty="0"/>
              </a:p>
              <a:p>
                <a:endParaRPr lang="en-US" altLang="zh-CN" dirty="0"/>
              </a:p>
              <a:p>
                <a:r>
                  <a:rPr lang="zh-CN" altLang="en-US" dirty="0"/>
                  <a:t>可以发现连边和二维数点有一定的联系，我们使用复杂度为</a:t>
                </a:r>
                <a14:m>
                  <m:oMath xmlns:m="http://schemas.openxmlformats.org/officeDocument/2006/math">
                    <m:r>
                      <a:rPr lang="en-US" altLang="zh-CN" b="0" i="1" smtClean="0">
                        <a:latin typeface="Cambria Math" panose="02040503050406030204" pitchFamily="18" charset="0"/>
                      </a:rPr>
                      <m:t>𝑂</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e>
                    </m:d>
                  </m:oMath>
                </a14:m>
                <a:r>
                  <a:rPr lang="zh-CN" altLang="en-US" dirty="0"/>
                  <a:t>主席树来做，具体地：</a:t>
                </a:r>
                <a:endParaRPr lang="en-US" altLang="zh-CN" dirty="0"/>
              </a:p>
              <a:p>
                <a:r>
                  <a:rPr lang="zh-CN" altLang="en-US" dirty="0"/>
                  <a:t>我们按照</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oMath>
                </a14:m>
                <a:r>
                  <a:rPr lang="zh-CN" altLang="en-US" dirty="0"/>
                  <a:t>从小到大来考虑，可以发现</a:t>
                </a:r>
                <a14:m>
                  <m:oMath xmlns:m="http://schemas.openxmlformats.org/officeDocument/2006/math">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r>
                  <a:rPr lang="zh-CN" altLang="en-US" dirty="0"/>
                  <a:t>会和所有</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oMath>
                </a14:m>
                <a:r>
                  <a:rPr lang="zh-CN" altLang="en-US" dirty="0"/>
                  <a:t>的所有货物</a:t>
                </a:r>
                <a14:m>
                  <m:oMath xmlns:m="http://schemas.openxmlformats.org/officeDocument/2006/math">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oMath>
                </a14:m>
                <a:r>
                  <a:rPr lang="zh-CN" altLang="en-US" dirty="0"/>
                  <a:t>连边</a:t>
                </a:r>
                <a:endParaRPr lang="en-US" altLang="zh-CN" dirty="0"/>
              </a:p>
              <a:p>
                <a:r>
                  <a:rPr lang="zh-CN" altLang="en-US" dirty="0"/>
                  <a:t>因此我们将所有</a:t>
                </a:r>
                <a14:m>
                  <m:oMath xmlns:m="http://schemas.openxmlformats.org/officeDocument/2006/math">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𝐴</m:t>
                        </m:r>
                      </m:e>
                      <m:sub>
                        <m:r>
                          <a:rPr lang="en-US" altLang="zh-CN" b="0" i="1" dirty="0" smtClean="0">
                            <a:latin typeface="Cambria Math" panose="02040503050406030204" pitchFamily="18" charset="0"/>
                          </a:rPr>
                          <m:t>𝑗</m:t>
                        </m:r>
                      </m:sub>
                    </m:sSub>
                    <m:r>
                      <a:rPr lang="en-US" altLang="zh-CN" b="0" i="1" dirty="0" smtClean="0">
                        <a:latin typeface="Cambria Math" panose="02040503050406030204" pitchFamily="18" charset="0"/>
                      </a:rPr>
                      <m:t>&lt;</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𝐴</m:t>
                        </m:r>
                      </m:e>
                      <m:sub>
                        <m:r>
                          <a:rPr lang="en-US" altLang="zh-CN" b="0" i="1" dirty="0" smtClean="0">
                            <a:latin typeface="Cambria Math" panose="02040503050406030204" pitchFamily="18" charset="0"/>
                          </a:rPr>
                          <m:t>𝑖</m:t>
                        </m:r>
                      </m:sub>
                    </m:sSub>
                  </m:oMath>
                </a14:m>
                <a:r>
                  <a:rPr lang="zh-CN" altLang="en-US" dirty="0"/>
                  <a:t>的货物按照</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𝑗</m:t>
                        </m:r>
                      </m:sub>
                    </m:sSub>
                  </m:oMath>
                </a14:m>
                <a:r>
                  <a:rPr lang="zh-CN" altLang="en-US" dirty="0"/>
                  <a:t>插入主席树，然后考虑到</a:t>
                </a:r>
                <a14:m>
                  <m:oMath xmlns:m="http://schemas.openxmlformats.org/officeDocument/2006/math">
                    <m:r>
                      <a:rPr lang="en-US" altLang="zh-CN" b="0" i="1" smtClean="0">
                        <a:latin typeface="Cambria Math" panose="02040503050406030204" pitchFamily="18" charset="0"/>
                      </a:rPr>
                      <m:t>𝑖</m:t>
                    </m:r>
                  </m:oMath>
                </a14:m>
                <a:r>
                  <a:rPr lang="zh-CN" altLang="en-US" dirty="0"/>
                  <a:t>时，查询区间</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m:t>
                        </m:r>
                        <m:r>
                          <a:rPr lang="en-US" altLang="zh-CN" i="1">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r>
                  <a:rPr lang="zh-CN" altLang="en-US" dirty="0"/>
                  <a:t>并连边即可。</a:t>
                </a:r>
                <a:endParaRPr lang="en-US" altLang="zh-CN" dirty="0"/>
              </a:p>
              <a:p>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r>
                          <a:rPr lang="en-US" altLang="zh-CN" b="0" i="1" smtClean="0">
                            <a:latin typeface="Cambria Math" panose="02040503050406030204" pitchFamily="18" charset="0"/>
                          </a:rPr>
                          <m:t>)</m:t>
                        </m:r>
                      </m:e>
                    </m:func>
                  </m:oMath>
                </a14:m>
                <a:endParaRPr lang="en-US" altLang="zh-CN" dirty="0"/>
              </a:p>
            </p:txBody>
          </p:sp>
        </mc:Choice>
        <mc:Fallback xmlns="">
          <p:sp>
            <p:nvSpPr>
              <p:cNvPr id="3" name="内容占位符 2">
                <a:extLst>
                  <a:ext uri="{FF2B5EF4-FFF2-40B4-BE49-F238E27FC236}">
                    <a16:creationId xmlns:a16="http://schemas.microsoft.com/office/drawing/2014/main" id="{E59E24FF-D196-4022-8937-D4273E872407}"/>
                  </a:ext>
                </a:extLst>
              </p:cNvPr>
              <p:cNvSpPr>
                <a:spLocks noGrp="1" noRot="1" noChangeAspect="1" noMove="1" noResize="1" noEditPoints="1" noAdjustHandles="1" noChangeArrowheads="1" noChangeShapeType="1" noTextEdit="1"/>
              </p:cNvSpPr>
              <p:nvPr>
                <p:ph idx="1"/>
              </p:nvPr>
            </p:nvSpPr>
            <p:spPr>
              <a:blipFill>
                <a:blip r:embed="rId2"/>
                <a:stretch>
                  <a:fillRect l="-928" t="-2801" r="-4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1455336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3BC56A-DABD-4F2D-B6EC-BFBEAC64801C}"/>
              </a:ext>
            </a:extLst>
          </p:cNvPr>
          <p:cNvSpPr>
            <a:spLocks noGrp="1"/>
          </p:cNvSpPr>
          <p:nvPr>
            <p:ph type="title"/>
          </p:nvPr>
        </p:nvSpPr>
        <p:spPr/>
        <p:txBody>
          <a:bodyPr/>
          <a:lstStyle/>
          <a:p>
            <a:r>
              <a:rPr lang="en-US" altLang="zh-CN" dirty="0"/>
              <a:t>Long Distance Coach</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69B84766-910C-45AF-B128-117677833A4C}"/>
                  </a:ext>
                </a:extLst>
              </p:cNvPr>
              <p:cNvSpPr>
                <a:spLocks noGrp="1"/>
              </p:cNvSpPr>
              <p:nvPr>
                <p:ph idx="1"/>
              </p:nvPr>
            </p:nvSpPr>
            <p:spPr/>
            <p:txBody>
              <a:bodyPr>
                <a:normAutofit/>
              </a:bodyPr>
              <a:lstStyle/>
              <a:p>
                <a:r>
                  <a:rPr lang="zh-CN" altLang="en-US" dirty="0"/>
                  <a:t>那么我们在从后往前</a:t>
                </a:r>
                <a14:m>
                  <m:oMath xmlns:m="http://schemas.openxmlformats.org/officeDocument/2006/math">
                    <m:r>
                      <a:rPr lang="en-US" altLang="zh-CN" b="0" i="1" smtClean="0">
                        <a:latin typeface="Cambria Math" panose="02040503050406030204" pitchFamily="18" charset="0"/>
                      </a:rPr>
                      <m:t>𝑑𝑝</m:t>
                    </m:r>
                  </m:oMath>
                </a14:m>
                <a:r>
                  <a:rPr lang="zh-CN" altLang="en-US" dirty="0"/>
                  <a:t>的时候，维护</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𝑗</m:t>
                        </m:r>
                      </m:sub>
                    </m:sSub>
                  </m:oMath>
                </a14:m>
                <a:r>
                  <a:rPr lang="zh-CN" altLang="en-US" dirty="0"/>
                  <a:t>使得它保持有序，剩下的用斜率优化</a:t>
                </a:r>
                <a:r>
                  <a:rPr lang="en-US" altLang="zh-CN" dirty="0"/>
                  <a:t>+</a:t>
                </a:r>
                <a:r>
                  <a:rPr lang="zh-CN" altLang="en-US" dirty="0"/>
                  <a:t>单调栈解决</a:t>
                </a:r>
                <a:endParaRPr lang="en-US" altLang="zh-CN" dirty="0"/>
              </a:p>
              <a:p>
                <a:r>
                  <a:rPr lang="zh-CN" altLang="en-US" dirty="0"/>
                  <a:t>时间复杂度为排序复杂度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endParaRPr lang="en-US" altLang="zh-CN" dirty="0"/>
              </a:p>
              <a:p>
                <a:r>
                  <a:rPr lang="zh-CN" altLang="en-US" dirty="0"/>
                  <a:t>如果不维护</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𝐹</m:t>
                        </m:r>
                      </m:e>
                      <m:sub>
                        <m:r>
                          <a:rPr lang="en-US" altLang="zh-CN" b="0" i="1" smtClean="0">
                            <a:latin typeface="Cambria Math" panose="02040503050406030204" pitchFamily="18" charset="0"/>
                          </a:rPr>
                          <m:t>𝑗</m:t>
                        </m:r>
                      </m:sub>
                    </m:sSub>
                    <m:r>
                      <a:rPr lang="zh-CN" altLang="en-US" i="1">
                        <a:latin typeface="Cambria Math" panose="02040503050406030204" pitchFamily="18" charset="0"/>
                      </a:rPr>
                      <m:t>，</m:t>
                    </m:r>
                  </m:oMath>
                </a14:m>
                <a:r>
                  <a:rPr lang="zh-CN" altLang="en-US" dirty="0"/>
                  <a:t>也可以考虑</a:t>
                </a:r>
                <a14:m>
                  <m:oMath xmlns:m="http://schemas.openxmlformats.org/officeDocument/2006/math">
                    <m:r>
                      <a:rPr lang="en-US" altLang="zh-CN" b="0" i="1" smtClean="0">
                        <a:latin typeface="Cambria Math" panose="02040503050406030204" pitchFamily="18" charset="0"/>
                      </a:rPr>
                      <m:t>𝑐𝑑𝑞</m:t>
                    </m:r>
                  </m:oMath>
                </a14:m>
                <a:r>
                  <a:rPr lang="zh-CN" altLang="en-US" dirty="0"/>
                  <a:t>分治优化</a:t>
                </a:r>
                <a14:m>
                  <m:oMath xmlns:m="http://schemas.openxmlformats.org/officeDocument/2006/math">
                    <m:r>
                      <a:rPr lang="en-US" altLang="zh-CN" b="0" i="1" smtClean="0">
                        <a:latin typeface="Cambria Math" panose="02040503050406030204" pitchFamily="18" charset="0"/>
                      </a:rPr>
                      <m:t>𝑑𝑝</m:t>
                    </m:r>
                  </m:oMath>
                </a14:m>
                <a:r>
                  <a:rPr lang="zh-CN" altLang="en-US" dirty="0"/>
                  <a:t>，复杂度不变</a:t>
                </a:r>
                <a:endParaRPr lang="en-US" altLang="zh-CN" dirty="0"/>
              </a:p>
              <a:p>
                <a:endParaRPr lang="en-US" altLang="zh-CN" dirty="0"/>
              </a:p>
              <a:p>
                <a:r>
                  <a:rPr lang="zh-CN" altLang="en-US" dirty="0"/>
                  <a:t>注意两个分子分母范围都为</a:t>
                </a:r>
                <a14:m>
                  <m:oMath xmlns:m="http://schemas.openxmlformats.org/officeDocument/2006/math">
                    <m:r>
                      <a:rPr lang="en-US" altLang="zh-CN" b="0" i="1" smtClean="0">
                        <a:latin typeface="Cambria Math" panose="02040503050406030204" pitchFamily="18" charset="0"/>
                      </a:rPr>
                      <m:t>𝑙𝑜𝑛𝑔</m:t>
                    </m:r>
                    <m:r>
                      <a:rPr lang="en-US" altLang="zh-CN" b="0" i="1" smtClean="0">
                        <a:latin typeface="Cambria Math" panose="02040503050406030204" pitchFamily="18" charset="0"/>
                      </a:rPr>
                      <m:t> </m:t>
                    </m:r>
                    <m:r>
                      <a:rPr lang="en-US" altLang="zh-CN" b="0" i="1" smtClean="0">
                        <a:latin typeface="Cambria Math" panose="02040503050406030204" pitchFamily="18" charset="0"/>
                      </a:rPr>
                      <m:t>𝑙𝑜𝑛𝑔</m:t>
                    </m:r>
                  </m:oMath>
                </a14:m>
                <a:r>
                  <a:rPr lang="zh-CN" altLang="en-US" dirty="0"/>
                  <a:t>的分数大小比较</a:t>
                </a:r>
              </a:p>
            </p:txBody>
          </p:sp>
        </mc:Choice>
        <mc:Fallback xmlns="">
          <p:sp>
            <p:nvSpPr>
              <p:cNvPr id="3" name="内容占位符 2">
                <a:extLst>
                  <a:ext uri="{FF2B5EF4-FFF2-40B4-BE49-F238E27FC236}">
                    <a16:creationId xmlns:a16="http://schemas.microsoft.com/office/drawing/2014/main" id="{69B84766-910C-45AF-B128-117677833A4C}"/>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4404447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BFD3A3-0AEB-46D0-AA12-BC382C02C4C4}"/>
              </a:ext>
            </a:extLst>
          </p:cNvPr>
          <p:cNvSpPr>
            <a:spLocks noGrp="1"/>
          </p:cNvSpPr>
          <p:nvPr>
            <p:ph type="title"/>
          </p:nvPr>
        </p:nvSpPr>
        <p:spPr/>
        <p:txBody>
          <a:bodyPr/>
          <a:lstStyle/>
          <a:p>
            <a:r>
              <a:rPr lang="en-US" altLang="zh-CN" dirty="0"/>
              <a:t>Abduction 2</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CF9032F-243D-4A30-B516-F1C793DA40AB}"/>
                  </a:ext>
                </a:extLst>
              </p:cNvPr>
              <p:cNvSpPr>
                <a:spLocks noGrp="1"/>
              </p:cNvSpPr>
              <p:nvPr>
                <p:ph idx="1"/>
              </p:nvPr>
            </p:nvSpPr>
            <p:spPr/>
            <p:txBody>
              <a:bodyPr>
                <a:normAutofit lnSpcReduction="10000"/>
              </a:bodyPr>
              <a:lstStyle/>
              <a:p>
                <a:r>
                  <a:rPr lang="zh-CN" altLang="en-US" dirty="0"/>
                  <a:t>有</a:t>
                </a:r>
                <a14:m>
                  <m:oMath xmlns:m="http://schemas.openxmlformats.org/officeDocument/2006/math">
                    <m:r>
                      <a:rPr lang="en-US" altLang="zh-CN" b="0" i="1" smtClean="0">
                        <a:latin typeface="Cambria Math" panose="02040503050406030204" pitchFamily="18" charset="0"/>
                      </a:rPr>
                      <m:t>𝑊</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oMath>
                </a14:m>
                <a:r>
                  <a:rPr lang="zh-CN" altLang="en-US" dirty="0"/>
                  <a:t>个街道，其中</a:t>
                </a:r>
                <a14:m>
                  <m:oMath xmlns:m="http://schemas.openxmlformats.org/officeDocument/2006/math">
                    <m:r>
                      <a:rPr lang="en-US" altLang="zh-CN" b="0" i="1" smtClean="0">
                        <a:latin typeface="Cambria Math" panose="02040503050406030204" pitchFamily="18" charset="0"/>
                      </a:rPr>
                      <m:t>𝑊</m:t>
                    </m:r>
                  </m:oMath>
                </a14:m>
                <a:r>
                  <a:rPr lang="zh-CN" altLang="en-US" dirty="0"/>
                  <a:t>条平行</a:t>
                </a:r>
                <a14:m>
                  <m:oMath xmlns:m="http://schemas.openxmlformats.org/officeDocument/2006/math">
                    <m:r>
                      <a:rPr lang="en-US" altLang="zh-CN" b="0" i="1" smtClean="0">
                        <a:latin typeface="Cambria Math" panose="02040503050406030204" pitchFamily="18" charset="0"/>
                      </a:rPr>
                      <m:t>𝑦</m:t>
                    </m:r>
                  </m:oMath>
                </a14:m>
                <a:r>
                  <a:rPr lang="zh-CN" altLang="en-US" dirty="0"/>
                  <a:t>轴，</a:t>
                </a:r>
                <a14:m>
                  <m:oMath xmlns:m="http://schemas.openxmlformats.org/officeDocument/2006/math">
                    <m:r>
                      <a:rPr lang="en-US" altLang="zh-CN" b="0" i="1" smtClean="0">
                        <a:latin typeface="Cambria Math" panose="02040503050406030204" pitchFamily="18" charset="0"/>
                      </a:rPr>
                      <m:t>𝐻</m:t>
                    </m:r>
                  </m:oMath>
                </a14:m>
                <a:r>
                  <a:rPr lang="zh-CN" altLang="en-US" dirty="0"/>
                  <a:t>条平行</a:t>
                </a:r>
                <a14:m>
                  <m:oMath xmlns:m="http://schemas.openxmlformats.org/officeDocument/2006/math">
                    <m:r>
                      <a:rPr lang="en-US" altLang="zh-CN" b="0" i="1" smtClean="0">
                        <a:latin typeface="Cambria Math" panose="02040503050406030204" pitchFamily="18" charset="0"/>
                      </a:rPr>
                      <m:t>𝑥</m:t>
                    </m:r>
                  </m:oMath>
                </a14:m>
                <a:r>
                  <a:rPr lang="zh-CN" altLang="en-US" dirty="0"/>
                  <a:t>轴，他们相交形成</a:t>
                </a:r>
                <a14:m>
                  <m:oMath xmlns:m="http://schemas.openxmlformats.org/officeDocument/2006/math">
                    <m:r>
                      <a:rPr lang="en-US" altLang="zh-CN" b="0" i="1" smtClean="0">
                        <a:latin typeface="Cambria Math" panose="02040503050406030204" pitchFamily="18" charset="0"/>
                      </a:rPr>
                      <m:t>𝑊</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oMath>
                </a14:m>
                <a:r>
                  <a:rPr lang="zh-CN" altLang="en-US" dirty="0"/>
                  <a:t>个十字路口。每条街道有一个重要度，重要度两两不相同。</a:t>
                </a:r>
                <a:endParaRPr lang="en-US" altLang="zh-CN" dirty="0"/>
              </a:p>
              <a:p>
                <a:r>
                  <a:rPr lang="zh-CN" altLang="en-US" dirty="0"/>
                  <a:t>给定一个起点，开始时你可以选择任意一个方向并顺着街道走下去，如果在十字路口拐弯可以走到重要度更大的街道就拐弯，方向随意。如果走到尽头那么就停止行走</a:t>
                </a:r>
                <a:endParaRPr lang="en-US" altLang="zh-CN" dirty="0"/>
              </a:p>
              <a:p>
                <a14:m>
                  <m:oMath xmlns:m="http://schemas.openxmlformats.org/officeDocument/2006/math">
                    <m:r>
                      <a:rPr lang="en-US" altLang="zh-CN" b="0" i="1" smtClean="0">
                        <a:latin typeface="Cambria Math" panose="02040503050406030204" pitchFamily="18" charset="0"/>
                      </a:rPr>
                      <m:t>𝑄</m:t>
                    </m:r>
                  </m:oMath>
                </a14:m>
                <a:r>
                  <a:rPr lang="zh-CN" altLang="en-US" dirty="0"/>
                  <a:t>次询问一个起点，求走到尽头的最长路的长度</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𝑊</m:t>
                    </m:r>
                    <m:r>
                      <a:rPr lang="en-US" altLang="zh-CN" b="0" i="1" smtClean="0">
                        <a:latin typeface="Cambria Math" panose="02040503050406030204" pitchFamily="18" charset="0"/>
                      </a:rPr>
                      <m:t>,</m:t>
                    </m:r>
                    <m:r>
                      <a:rPr lang="en-US" altLang="zh-CN" b="0" i="1" smtClean="0">
                        <a:latin typeface="Cambria Math" panose="02040503050406030204" pitchFamily="18" charset="0"/>
                      </a:rPr>
                      <m:t>𝐻</m:t>
                    </m:r>
                    <m:r>
                      <a:rPr lang="en-US" altLang="zh-CN" b="0" i="0" smtClean="0">
                        <a:latin typeface="Cambria Math" panose="02040503050406030204" pitchFamily="18" charset="0"/>
                      </a:rPr>
                      <m:t>≤50000</m:t>
                    </m:r>
                    <m:r>
                      <a:rPr lang="zh-CN" altLang="en-US" i="1">
                        <a:latin typeface="Cambria Math" panose="02040503050406030204" pitchFamily="18" charset="0"/>
                      </a:rPr>
                      <m:t>，</m:t>
                    </m:r>
                    <m:r>
                      <a:rPr lang="en-US" altLang="zh-CN" b="0" i="1" smtClean="0">
                        <a:latin typeface="Cambria Math" panose="02040503050406030204" pitchFamily="18" charset="0"/>
                      </a:rPr>
                      <m:t>𝑄</m:t>
                    </m:r>
                    <m:r>
                      <a:rPr lang="en-US" altLang="zh-CN" b="0" i="1" smtClean="0">
                        <a:latin typeface="Cambria Math" panose="02040503050406030204" pitchFamily="18" charset="0"/>
                      </a:rPr>
                      <m:t>≤100</m:t>
                    </m:r>
                  </m:oMath>
                </a14:m>
                <a:endParaRPr lang="zh-CN" altLang="en-US" dirty="0"/>
              </a:p>
            </p:txBody>
          </p:sp>
        </mc:Choice>
        <mc:Fallback xmlns="">
          <p:sp>
            <p:nvSpPr>
              <p:cNvPr id="3" name="内容占位符 2">
                <a:extLst>
                  <a:ext uri="{FF2B5EF4-FFF2-40B4-BE49-F238E27FC236}">
                    <a16:creationId xmlns:a16="http://schemas.microsoft.com/office/drawing/2014/main" id="{7CF9032F-243D-4A30-B516-F1C793DA40AB}"/>
                  </a:ext>
                </a:extLst>
              </p:cNvPr>
              <p:cNvSpPr>
                <a:spLocks noGrp="1" noRot="1" noChangeAspect="1" noMove="1" noResize="1" noEditPoints="1" noAdjustHandles="1" noChangeArrowheads="1" noChangeShapeType="1" noTextEdit="1"/>
              </p:cNvSpPr>
              <p:nvPr>
                <p:ph idx="1"/>
              </p:nvPr>
            </p:nvSpPr>
            <p:spPr>
              <a:blipFill>
                <a:blip r:embed="rId2"/>
                <a:stretch>
                  <a:fillRect l="-1043" t="-23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529436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2EBF525-7EBA-4508-B86A-F25C980177D5}"/>
              </a:ext>
            </a:extLst>
          </p:cNvPr>
          <p:cNvSpPr>
            <a:spLocks noGrp="1"/>
          </p:cNvSpPr>
          <p:nvPr>
            <p:ph type="title"/>
          </p:nvPr>
        </p:nvSpPr>
        <p:spPr/>
        <p:txBody>
          <a:bodyPr/>
          <a:lstStyle/>
          <a:p>
            <a:r>
              <a:rPr lang="en-US" altLang="zh-CN" dirty="0"/>
              <a:t>Abduction 2</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5E77D02-4C88-41BF-BC8E-290436F66584}"/>
                  </a:ext>
                </a:extLst>
              </p:cNvPr>
              <p:cNvSpPr>
                <a:spLocks noGrp="1"/>
              </p:cNvSpPr>
              <p:nvPr>
                <p:ph idx="1"/>
              </p:nvPr>
            </p:nvSpPr>
            <p:spPr/>
            <p:txBody>
              <a:bodyPr/>
              <a:lstStyle/>
              <a:p>
                <a:r>
                  <a:rPr lang="zh-CN" altLang="en-US" dirty="0"/>
                  <a:t>考虑单次询问，我们用</a:t>
                </a:r>
                <a14:m>
                  <m:oMath xmlns:m="http://schemas.openxmlformats.org/officeDocument/2006/math">
                    <m:r>
                      <a:rPr lang="en-US" altLang="zh-CN" b="0" i="1" smtClean="0">
                        <a:latin typeface="Cambria Math" panose="02040503050406030204" pitchFamily="18" charset="0"/>
                      </a:rPr>
                      <m:t>𝑠𝑜𝑙𝑣𝑒</m:t>
                    </m:r>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r>
                      <a:rPr lang="en-US" altLang="zh-CN" b="0" i="1" smtClean="0">
                        <a:latin typeface="Cambria Math" panose="02040503050406030204" pitchFamily="18" charset="0"/>
                      </a:rPr>
                      <m:t>𝑘</m:t>
                    </m:r>
                    <m:r>
                      <a:rPr lang="en-US" altLang="zh-CN" b="0" i="1" smtClean="0">
                        <a:latin typeface="Cambria Math" panose="02040503050406030204" pitchFamily="18" charset="0"/>
                      </a:rPr>
                      <m:t>)</m:t>
                    </m:r>
                  </m:oMath>
                </a14:m>
                <a:r>
                  <a:rPr lang="zh-CN" altLang="en-US" dirty="0"/>
                  <a:t>表示当前位于</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oMath>
                </a14:m>
                <a:r>
                  <a:rPr lang="zh-CN" altLang="en-US" dirty="0"/>
                  <a:t>并且</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𝑥</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oMath>
                </a14:m>
                <a:r>
                  <a:rPr lang="zh-CN" altLang="en-US" dirty="0"/>
                  <a:t>是一个拐点，方向为</a:t>
                </a:r>
                <a14:m>
                  <m:oMath xmlns:m="http://schemas.openxmlformats.org/officeDocument/2006/math">
                    <m:r>
                      <a:rPr lang="en-US" altLang="zh-CN" b="0" i="1" smtClean="0">
                        <a:latin typeface="Cambria Math" panose="02040503050406030204" pitchFamily="18" charset="0"/>
                      </a:rPr>
                      <m:t>𝑘</m:t>
                    </m:r>
                    <m:r>
                      <a:rPr lang="zh-CN" altLang="en-US" i="1">
                        <a:latin typeface="Cambria Math" panose="02040503050406030204" pitchFamily="18" charset="0"/>
                      </a:rPr>
                      <m:t>的</m:t>
                    </m:r>
                  </m:oMath>
                </a14:m>
                <a:r>
                  <a:rPr lang="zh-CN" altLang="en-US" dirty="0"/>
                  <a:t>最长路</a:t>
                </a:r>
                <a:endParaRPr lang="en-US" altLang="zh-CN" dirty="0"/>
              </a:p>
              <a:p>
                <a:r>
                  <a:rPr lang="zh-CN" altLang="en-US" dirty="0"/>
                  <a:t>经过预处理我们可以很容易地用倍增在</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r>
                  <a:rPr lang="zh-CN" altLang="en-US" dirty="0"/>
                  <a:t>的时间复杂度内找到下一个拐点，然后暴力枚举方向。</a:t>
                </a:r>
                <a:endParaRPr lang="en-US" altLang="zh-CN" dirty="0"/>
              </a:p>
              <a:p>
                <a:r>
                  <a:rPr lang="zh-CN" altLang="en-US" dirty="0"/>
                  <a:t>这么做的时间复杂度看似是</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r>
                  <a:rPr lang="zh-CN" altLang="en-US" dirty="0"/>
                  <a:t>，但实际上状态数只有</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r>
                      <a:rPr lang="en-US" altLang="zh-CN" b="0" i="1" smtClean="0">
                        <a:latin typeface="Cambria Math" panose="02040503050406030204" pitchFamily="18" charset="0"/>
                      </a:rPr>
                      <m:t>)</m:t>
                    </m:r>
                  </m:oMath>
                </a14:m>
                <a:r>
                  <a:rPr lang="zh-CN" altLang="en-US" dirty="0"/>
                  <a:t>个。</a:t>
                </a:r>
                <a:endParaRPr lang="en-US" altLang="zh-CN" dirty="0"/>
              </a:p>
              <a:p>
                <a:endParaRPr lang="en-US" altLang="zh-CN" dirty="0"/>
              </a:p>
            </p:txBody>
          </p:sp>
        </mc:Choice>
        <mc:Fallback xmlns="">
          <p:sp>
            <p:nvSpPr>
              <p:cNvPr id="3" name="内容占位符 2">
                <a:extLst>
                  <a:ext uri="{FF2B5EF4-FFF2-40B4-BE49-F238E27FC236}">
                    <a16:creationId xmlns:a16="http://schemas.microsoft.com/office/drawing/2014/main" id="{75E77D02-4C88-41BF-BC8E-290436F66584}"/>
                  </a:ext>
                </a:extLst>
              </p:cNvPr>
              <p:cNvSpPr>
                <a:spLocks noGrp="1" noRot="1" noChangeAspect="1" noMove="1" noResize="1" noEditPoints="1" noAdjustHandles="1" noChangeArrowheads="1" noChangeShapeType="1" noTextEdit="1"/>
              </p:cNvSpPr>
              <p:nvPr>
                <p:ph idx="1"/>
              </p:nvPr>
            </p:nvSpPr>
            <p:spPr>
              <a:blipFill>
                <a:blip r:embed="rId4"/>
                <a:stretch>
                  <a:fillRect l="-1043" t="-23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117142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A92D7B-F7D1-431A-BD93-540F860F7F5C}"/>
              </a:ext>
            </a:extLst>
          </p:cNvPr>
          <p:cNvSpPr>
            <a:spLocks noGrp="1"/>
          </p:cNvSpPr>
          <p:nvPr>
            <p:ph type="title"/>
          </p:nvPr>
        </p:nvSpPr>
        <p:spPr/>
        <p:txBody>
          <a:bodyPr/>
          <a:lstStyle/>
          <a:p>
            <a:r>
              <a:rPr lang="en-US" altLang="zh-CN" dirty="0"/>
              <a:t>Abduction 2</a:t>
            </a:r>
            <a:endParaRPr lang="zh-CN" altLang="en-US" dirty="0"/>
          </a:p>
        </p:txBody>
      </p:sp>
      <p:pic>
        <p:nvPicPr>
          <p:cNvPr id="8" name="内容占位符 7">
            <a:extLst>
              <a:ext uri="{FF2B5EF4-FFF2-40B4-BE49-F238E27FC236}">
                <a16:creationId xmlns:a16="http://schemas.microsoft.com/office/drawing/2014/main" id="{2632B0E7-1CFD-4E52-9AB9-DA327F3462A5}"/>
              </a:ext>
            </a:extLst>
          </p:cNvPr>
          <p:cNvPicPr>
            <a:picLocks noGrp="1" noChangeAspect="1"/>
          </p:cNvPicPr>
          <p:nvPr>
            <p:ph sz="half" idx="1"/>
          </p:nvPr>
        </p:nvPicPr>
        <p:blipFill>
          <a:blip r:embed="rId2"/>
          <a:stretch>
            <a:fillRect/>
          </a:stretch>
        </p:blipFill>
        <p:spPr>
          <a:xfrm>
            <a:off x="1495666" y="2320341"/>
            <a:ext cx="3866667" cy="3361905"/>
          </a:xfrm>
          <a:prstGeom prst="rect">
            <a:avLst/>
          </a:prstGeom>
        </p:spPr>
      </p:pic>
      <mc:AlternateContent xmlns:mc="http://schemas.openxmlformats.org/markup-compatibility/2006" xmlns:a14="http://schemas.microsoft.com/office/drawing/2010/main">
        <mc:Choice Requires="a14">
          <p:sp>
            <p:nvSpPr>
              <p:cNvPr id="4" name="内容占位符 3">
                <a:extLst>
                  <a:ext uri="{FF2B5EF4-FFF2-40B4-BE49-F238E27FC236}">
                    <a16:creationId xmlns:a16="http://schemas.microsoft.com/office/drawing/2014/main" id="{CBC13684-1F9D-4EE7-8366-AFB2C80D7632}"/>
                  </a:ext>
                </a:extLst>
              </p:cNvPr>
              <p:cNvSpPr>
                <a:spLocks noGrp="1"/>
              </p:cNvSpPr>
              <p:nvPr>
                <p:ph sz="half" idx="2"/>
              </p:nvPr>
            </p:nvSpPr>
            <p:spPr/>
            <p:txBody>
              <a:bodyPr>
                <a:normAutofit fontScale="92500" lnSpcReduction="20000"/>
              </a:bodyPr>
              <a:lstStyle/>
              <a:p>
                <a:r>
                  <a:rPr lang="zh-CN" altLang="en-US" dirty="0"/>
                  <a:t>如图所示的</a:t>
                </a:r>
                <a14:m>
                  <m:oMath xmlns:m="http://schemas.openxmlformats.org/officeDocument/2006/math">
                    <m:r>
                      <a:rPr lang="en-US" altLang="zh-CN" b="0" i="1" smtClean="0">
                        <a:latin typeface="Cambria Math" panose="02040503050406030204" pitchFamily="18" charset="0"/>
                      </a:rPr>
                      <m:t>𝐴𝐵</m:t>
                    </m:r>
                    <m:r>
                      <a:rPr lang="en-US" altLang="zh-CN" b="0" i="1" smtClean="0">
                        <a:latin typeface="Cambria Math" panose="02040503050406030204" pitchFamily="18" charset="0"/>
                      </a:rPr>
                      <m:t>→</m:t>
                    </m:r>
                    <m:r>
                      <a:rPr lang="en-US" altLang="zh-CN" b="0" i="1" smtClean="0">
                        <a:latin typeface="Cambria Math" panose="02040503050406030204" pitchFamily="18" charset="0"/>
                      </a:rPr>
                      <m:t>𝐵𝐶</m:t>
                    </m:r>
                    <m:r>
                      <a:rPr lang="en-US" altLang="zh-CN" b="0" i="1" smtClean="0">
                        <a:latin typeface="Cambria Math" panose="02040503050406030204" pitchFamily="18" charset="0"/>
                      </a:rPr>
                      <m:t>→</m:t>
                    </m:r>
                    <m:r>
                      <a:rPr lang="en-US" altLang="zh-CN" b="0" i="1" smtClean="0">
                        <a:latin typeface="Cambria Math" panose="02040503050406030204" pitchFamily="18" charset="0"/>
                      </a:rPr>
                      <m:t>𝐶𝐷</m:t>
                    </m:r>
                    <m:r>
                      <a:rPr lang="en-US" altLang="zh-CN" b="0" i="1" smtClean="0">
                        <a:latin typeface="Cambria Math" panose="02040503050406030204" pitchFamily="18" charset="0"/>
                      </a:rPr>
                      <m:t>→</m:t>
                    </m:r>
                    <m:r>
                      <a:rPr lang="en-US" altLang="zh-CN" b="0" i="1" smtClean="0">
                        <a:latin typeface="Cambria Math" panose="02040503050406030204" pitchFamily="18" charset="0"/>
                      </a:rPr>
                      <m:t>𝐷𝐹</m:t>
                    </m:r>
                  </m:oMath>
                </a14:m>
                <a:r>
                  <a:rPr lang="zh-CN" altLang="en-US" dirty="0"/>
                  <a:t>情况不会出现</a:t>
                </a:r>
                <a:endParaRPr lang="en-US" altLang="zh-CN" dirty="0"/>
              </a:p>
              <a:p>
                <a:r>
                  <a:rPr lang="zh-CN" altLang="en-US" i="0" dirty="0">
                    <a:latin typeface="+mj-lt"/>
                  </a:rPr>
                  <a:t>对于重要度，我们有</a:t>
                </a:r>
                <a14:m>
                  <m:oMath xmlns:m="http://schemas.openxmlformats.org/officeDocument/2006/math">
                    <m:r>
                      <a:rPr lang="en-US" altLang="zh-CN" i="1" dirty="0" smtClean="0">
                        <a:latin typeface="Cambria Math" panose="02040503050406030204" pitchFamily="18" charset="0"/>
                      </a:rPr>
                      <m:t>𝐷</m:t>
                    </m:r>
                    <m:r>
                      <a:rPr lang="en-US" altLang="zh-CN" b="0" i="1" dirty="0" smtClean="0">
                        <a:latin typeface="Cambria Math" panose="02040503050406030204" pitchFamily="18" charset="0"/>
                      </a:rPr>
                      <m:t>𝐹</m:t>
                    </m:r>
                    <m:r>
                      <a:rPr lang="en-US" altLang="zh-CN" i="1" dirty="0" smtClean="0">
                        <a:latin typeface="Cambria Math" panose="02040503050406030204" pitchFamily="18" charset="0"/>
                      </a:rPr>
                      <m:t>&gt;</m:t>
                    </m:r>
                    <m:r>
                      <a:rPr lang="en-US" altLang="zh-CN" i="1" dirty="0" smtClean="0">
                        <a:latin typeface="Cambria Math" panose="02040503050406030204" pitchFamily="18" charset="0"/>
                      </a:rPr>
                      <m:t>𝐶𝐷</m:t>
                    </m:r>
                    <m:r>
                      <a:rPr lang="en-US" altLang="zh-CN" i="1" dirty="0" smtClean="0">
                        <a:latin typeface="Cambria Math" panose="02040503050406030204" pitchFamily="18" charset="0"/>
                      </a:rPr>
                      <m:t>&gt;</m:t>
                    </m:r>
                    <m:r>
                      <a:rPr lang="en-US" altLang="zh-CN" i="1" dirty="0" smtClean="0">
                        <a:latin typeface="Cambria Math" panose="02040503050406030204" pitchFamily="18" charset="0"/>
                      </a:rPr>
                      <m:t>𝐵𝐶</m:t>
                    </m:r>
                    <m:r>
                      <a:rPr lang="en-US" altLang="zh-CN" i="1" dirty="0" smtClean="0">
                        <a:latin typeface="Cambria Math" panose="02040503050406030204" pitchFamily="18" charset="0"/>
                      </a:rPr>
                      <m:t>&gt;</m:t>
                    </m:r>
                    <m:r>
                      <a:rPr lang="en-US" altLang="zh-CN" i="1" dirty="0" smtClean="0">
                        <a:latin typeface="Cambria Math" panose="02040503050406030204" pitchFamily="18" charset="0"/>
                      </a:rPr>
                      <m:t>𝐴𝐵</m:t>
                    </m:r>
                  </m:oMath>
                </a14:m>
                <a:endParaRPr lang="en-US" altLang="zh-CN" dirty="0"/>
              </a:p>
              <a:p>
                <a:r>
                  <a:rPr lang="zh-CN" altLang="en-US" dirty="0"/>
                  <a:t>所以</a:t>
                </a:r>
                <a14:m>
                  <m:oMath xmlns:m="http://schemas.openxmlformats.org/officeDocument/2006/math">
                    <m:r>
                      <a:rPr lang="en-US" altLang="zh-CN" i="1" dirty="0" smtClean="0">
                        <a:latin typeface="Cambria Math" panose="02040503050406030204" pitchFamily="18" charset="0"/>
                      </a:rPr>
                      <m:t>𝐴𝐵</m:t>
                    </m:r>
                  </m:oMath>
                </a14:m>
                <a:r>
                  <a:rPr lang="zh-CN" altLang="en-US" dirty="0"/>
                  <a:t>在经过和</a:t>
                </a:r>
                <a14:m>
                  <m:oMath xmlns:m="http://schemas.openxmlformats.org/officeDocument/2006/math">
                    <m:r>
                      <a:rPr lang="en-US" altLang="zh-CN" i="1" dirty="0" smtClean="0">
                        <a:latin typeface="Cambria Math" panose="02040503050406030204" pitchFamily="18" charset="0"/>
                      </a:rPr>
                      <m:t>𝐸</m:t>
                    </m:r>
                    <m:r>
                      <a:rPr lang="en-US" altLang="zh-CN" b="0" i="1" dirty="0" smtClean="0">
                        <a:latin typeface="Cambria Math" panose="02040503050406030204" pitchFamily="18" charset="0"/>
                      </a:rPr>
                      <m:t>𝐹</m:t>
                    </m:r>
                  </m:oMath>
                </a14:m>
                <a:r>
                  <a:rPr lang="zh-CN" altLang="en-US" dirty="0"/>
                  <a:t>的交点时就会转弯</a:t>
                </a:r>
                <a:endParaRPr lang="en-US" altLang="zh-CN" dirty="0"/>
              </a:p>
              <a:p>
                <a:r>
                  <a:rPr lang="zh-CN" altLang="en-US" dirty="0"/>
                  <a:t>那么我们可以发现走过的街道只能不断远离原点</a:t>
                </a:r>
                <a:endParaRPr lang="en-US" altLang="zh-CN" dirty="0"/>
              </a:p>
              <a:p>
                <a:endParaRPr lang="en-US" altLang="zh-CN" dirty="0"/>
              </a:p>
              <a:p>
                <a:r>
                  <a:rPr lang="zh-CN" altLang="en-US" dirty="0"/>
                  <a:t>并且我们可以发现</a:t>
                </a:r>
                <a14:m>
                  <m:oMath xmlns:m="http://schemas.openxmlformats.org/officeDocument/2006/math">
                    <m:r>
                      <a:rPr lang="en-US" altLang="zh-CN" i="1" dirty="0" smtClean="0">
                        <a:latin typeface="Cambria Math" panose="02040503050406030204" pitchFamily="18" charset="0"/>
                      </a:rPr>
                      <m:t>𝐴𝐵</m:t>
                    </m:r>
                  </m:oMath>
                </a14:m>
                <a:r>
                  <a:rPr lang="zh-CN" altLang="en-US" dirty="0"/>
                  <a:t>和</a:t>
                </a:r>
                <a14:m>
                  <m:oMath xmlns:m="http://schemas.openxmlformats.org/officeDocument/2006/math">
                    <m:r>
                      <a:rPr lang="en-US" altLang="zh-CN" i="1" dirty="0" smtClean="0">
                        <a:latin typeface="Cambria Math" panose="02040503050406030204" pitchFamily="18" charset="0"/>
                      </a:rPr>
                      <m:t>𝐷𝐸</m:t>
                    </m:r>
                  </m:oMath>
                </a14:m>
                <a:r>
                  <a:rPr lang="zh-CN" altLang="en-US" dirty="0"/>
                  <a:t>也不能同时出现，即走过的街道只能在拐点处相交</a:t>
                </a:r>
                <a:endParaRPr lang="en-US" altLang="zh-CN" dirty="0"/>
              </a:p>
              <a:p>
                <a:endParaRPr lang="zh-CN" altLang="en-US" dirty="0"/>
              </a:p>
            </p:txBody>
          </p:sp>
        </mc:Choice>
        <mc:Fallback xmlns="">
          <p:sp>
            <p:nvSpPr>
              <p:cNvPr id="4" name="内容占位符 3">
                <a:extLst>
                  <a:ext uri="{FF2B5EF4-FFF2-40B4-BE49-F238E27FC236}">
                    <a16:creationId xmlns:a16="http://schemas.microsoft.com/office/drawing/2014/main" id="{CBC13684-1F9D-4EE7-8366-AFB2C80D7632}"/>
                  </a:ext>
                </a:extLst>
              </p:cNvPr>
              <p:cNvSpPr>
                <a:spLocks noGrp="1" noRot="1" noChangeAspect="1" noMove="1" noResize="1" noEditPoints="1" noAdjustHandles="1" noChangeArrowheads="1" noChangeShapeType="1" noTextEdit="1"/>
              </p:cNvSpPr>
              <p:nvPr>
                <p:ph sz="half" idx="2"/>
              </p:nvPr>
            </p:nvSpPr>
            <p:spPr>
              <a:blipFill>
                <a:blip r:embed="rId3"/>
                <a:stretch>
                  <a:fillRect l="-1882" t="-35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80954009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4E760F-B4DF-4C54-BB03-6F1DB6DC27F6}"/>
              </a:ext>
            </a:extLst>
          </p:cNvPr>
          <p:cNvSpPr>
            <a:spLocks noGrp="1"/>
          </p:cNvSpPr>
          <p:nvPr>
            <p:ph type="title"/>
          </p:nvPr>
        </p:nvSpPr>
        <p:spPr/>
        <p:txBody>
          <a:bodyPr/>
          <a:lstStyle/>
          <a:p>
            <a:r>
              <a:rPr lang="en-US" altLang="zh-CN" dirty="0"/>
              <a:t>Abduction 2</a:t>
            </a:r>
            <a:endParaRPr lang="zh-CN" altLang="en-US" dirty="0"/>
          </a:p>
        </p:txBody>
      </p:sp>
      <p:pic>
        <p:nvPicPr>
          <p:cNvPr id="5" name="内容占位符 4">
            <a:extLst>
              <a:ext uri="{FF2B5EF4-FFF2-40B4-BE49-F238E27FC236}">
                <a16:creationId xmlns:a16="http://schemas.microsoft.com/office/drawing/2014/main" id="{63EF8A7D-13C2-46C6-823B-D62303AB2337}"/>
              </a:ext>
            </a:extLst>
          </p:cNvPr>
          <p:cNvPicPr>
            <a:picLocks noGrp="1" noChangeAspect="1"/>
          </p:cNvPicPr>
          <p:nvPr>
            <p:ph sz="half" idx="1"/>
          </p:nvPr>
        </p:nvPicPr>
        <p:blipFill>
          <a:blip r:embed="rId2"/>
          <a:stretch>
            <a:fillRect/>
          </a:stretch>
        </p:blipFill>
        <p:spPr>
          <a:xfrm>
            <a:off x="1789494" y="1825625"/>
            <a:ext cx="3279012" cy="4351338"/>
          </a:xfrm>
          <a:prstGeom prst="rect">
            <a:avLst/>
          </a:prstGeom>
        </p:spPr>
      </p:pic>
      <mc:AlternateContent xmlns:mc="http://schemas.openxmlformats.org/markup-compatibility/2006" xmlns:a14="http://schemas.microsoft.com/office/drawing/2010/main">
        <mc:Choice Requires="a14">
          <p:sp>
            <p:nvSpPr>
              <p:cNvPr id="4" name="内容占位符 3">
                <a:extLst>
                  <a:ext uri="{FF2B5EF4-FFF2-40B4-BE49-F238E27FC236}">
                    <a16:creationId xmlns:a16="http://schemas.microsoft.com/office/drawing/2014/main" id="{BED999D8-00AE-442D-B6C5-84735ACE5A8D}"/>
                  </a:ext>
                </a:extLst>
              </p:cNvPr>
              <p:cNvSpPr>
                <a:spLocks noGrp="1"/>
              </p:cNvSpPr>
              <p:nvPr>
                <p:ph sz="half" idx="2"/>
              </p:nvPr>
            </p:nvSpPr>
            <p:spPr/>
            <p:txBody>
              <a:bodyPr/>
              <a:lstStyle/>
              <a:p>
                <a:r>
                  <a:rPr lang="zh-CN" altLang="en-US" dirty="0"/>
                  <a:t>考虑左图的情况，对于重要度我们有：</a:t>
                </a:r>
                <a:endParaRPr lang="en-US" altLang="zh-CN" dirty="0"/>
              </a:p>
              <a:p>
                <a14:m>
                  <m:oMath xmlns:m="http://schemas.openxmlformats.org/officeDocument/2006/math">
                    <m:r>
                      <a:rPr lang="en-US" altLang="zh-CN" b="0" i="1" smtClean="0">
                        <a:latin typeface="Cambria Math" panose="02040503050406030204" pitchFamily="18" charset="0"/>
                      </a:rPr>
                      <m:t>𝐸𝐹</m:t>
                    </m:r>
                    <m:r>
                      <a:rPr lang="en-US" altLang="zh-CN" b="0" i="1" smtClean="0">
                        <a:latin typeface="Cambria Math" panose="02040503050406030204" pitchFamily="18" charset="0"/>
                      </a:rPr>
                      <m:t>&gt;</m:t>
                    </m:r>
                    <m:r>
                      <a:rPr lang="en-US" altLang="zh-CN" b="0" i="1" smtClean="0">
                        <a:latin typeface="Cambria Math" panose="02040503050406030204" pitchFamily="18" charset="0"/>
                      </a:rPr>
                      <m:t>𝐷𝐸</m:t>
                    </m:r>
                    <m:r>
                      <a:rPr lang="en-US" altLang="zh-CN" b="0" i="1" smtClean="0">
                        <a:latin typeface="Cambria Math" panose="02040503050406030204" pitchFamily="18" charset="0"/>
                      </a:rPr>
                      <m:t>&gt;</m:t>
                    </m:r>
                    <m:r>
                      <a:rPr lang="en-US" altLang="zh-CN" b="0" i="1" smtClean="0">
                        <a:latin typeface="Cambria Math" panose="02040503050406030204" pitchFamily="18" charset="0"/>
                      </a:rPr>
                      <m:t>𝐶𝐷</m:t>
                    </m:r>
                    <m:r>
                      <a:rPr lang="en-US" altLang="zh-CN" b="0" i="1" smtClean="0">
                        <a:latin typeface="Cambria Math" panose="02040503050406030204" pitchFamily="18" charset="0"/>
                      </a:rPr>
                      <m:t>&gt;</m:t>
                    </m:r>
                    <m:r>
                      <a:rPr lang="en-US" altLang="zh-CN" b="0" i="1" smtClean="0">
                        <a:latin typeface="Cambria Math" panose="02040503050406030204" pitchFamily="18" charset="0"/>
                      </a:rPr>
                      <m:t>𝐵𝐶</m:t>
                    </m:r>
                    <m:r>
                      <a:rPr lang="en-US" altLang="zh-CN" b="0" i="1" smtClean="0">
                        <a:latin typeface="Cambria Math" panose="02040503050406030204" pitchFamily="18" charset="0"/>
                      </a:rPr>
                      <m:t>&gt;</m:t>
                    </m:r>
                    <m:r>
                      <a:rPr lang="en-US" altLang="zh-CN" b="0" i="1" smtClean="0">
                        <a:latin typeface="Cambria Math" panose="02040503050406030204" pitchFamily="18" charset="0"/>
                      </a:rPr>
                      <m:t>𝐴𝐵</m:t>
                    </m:r>
                  </m:oMath>
                </a14:m>
                <a:endParaRPr lang="en-US" altLang="zh-CN" b="0" dirty="0"/>
              </a:p>
              <a:p>
                <a:r>
                  <a:rPr lang="zh-CN" altLang="en-US" dirty="0"/>
                  <a:t>由</a:t>
                </a:r>
                <a14:m>
                  <m:oMath xmlns:m="http://schemas.openxmlformats.org/officeDocument/2006/math">
                    <m:r>
                      <a:rPr lang="en-US" altLang="zh-CN" b="0" i="1" smtClean="0">
                        <a:latin typeface="Cambria Math" panose="02040503050406030204" pitchFamily="18" charset="0"/>
                      </a:rPr>
                      <m:t>𝐸𝐹</m:t>
                    </m:r>
                    <m:r>
                      <a:rPr lang="en-US" altLang="zh-CN" b="0" i="1" smtClean="0">
                        <a:latin typeface="Cambria Math" panose="02040503050406030204" pitchFamily="18" charset="0"/>
                      </a:rPr>
                      <m:t>=</m:t>
                    </m:r>
                    <m:r>
                      <a:rPr lang="en-US" altLang="zh-CN" b="0" i="1" smtClean="0">
                        <a:latin typeface="Cambria Math" panose="02040503050406030204" pitchFamily="18" charset="0"/>
                      </a:rPr>
                      <m:t>𝐴𝐵</m:t>
                    </m:r>
                  </m:oMath>
                </a14:m>
                <a:r>
                  <a:rPr lang="zh-CN" altLang="en-US" dirty="0"/>
                  <a:t>可以得到矛盾</a:t>
                </a:r>
                <a:endParaRPr lang="en-US" altLang="zh-CN" dirty="0"/>
              </a:p>
              <a:p>
                <a:endParaRPr lang="en-US" altLang="zh-CN" dirty="0"/>
              </a:p>
              <a:p>
                <a:r>
                  <a:rPr lang="zh-CN" altLang="en-US" dirty="0"/>
                  <a:t>因此同一条街道不会被经过两次</a:t>
                </a:r>
                <a:endParaRPr lang="en-US" altLang="zh-CN" dirty="0"/>
              </a:p>
              <a:p>
                <a:r>
                  <a:rPr lang="zh-CN" altLang="en-US" dirty="0"/>
                  <a:t>这种情况可以认为是之前情况的特殊形式</a:t>
                </a:r>
              </a:p>
            </p:txBody>
          </p:sp>
        </mc:Choice>
        <mc:Fallback xmlns="">
          <p:sp>
            <p:nvSpPr>
              <p:cNvPr id="4" name="内容占位符 3">
                <a:extLst>
                  <a:ext uri="{FF2B5EF4-FFF2-40B4-BE49-F238E27FC236}">
                    <a16:creationId xmlns:a16="http://schemas.microsoft.com/office/drawing/2014/main" id="{BED999D8-00AE-442D-B6C5-84735ACE5A8D}"/>
                  </a:ext>
                </a:extLst>
              </p:cNvPr>
              <p:cNvSpPr>
                <a:spLocks noGrp="1" noRot="1" noChangeAspect="1" noMove="1" noResize="1" noEditPoints="1" noAdjustHandles="1" noChangeArrowheads="1" noChangeShapeType="1" noTextEdit="1"/>
              </p:cNvSpPr>
              <p:nvPr>
                <p:ph sz="half" idx="2"/>
              </p:nvPr>
            </p:nvSpPr>
            <p:spPr>
              <a:blipFill>
                <a:blip r:embed="rId3"/>
                <a:stretch>
                  <a:fillRect l="-2118" t="-252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4664639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36B1F1-9A01-4273-A8EB-BB17FA884BFD}"/>
              </a:ext>
            </a:extLst>
          </p:cNvPr>
          <p:cNvSpPr>
            <a:spLocks noGrp="1"/>
          </p:cNvSpPr>
          <p:nvPr>
            <p:ph type="title"/>
          </p:nvPr>
        </p:nvSpPr>
        <p:spPr/>
        <p:txBody>
          <a:bodyPr/>
          <a:lstStyle/>
          <a:p>
            <a:r>
              <a:rPr lang="en-US" altLang="zh-CN" dirty="0"/>
              <a:t>Abduction 2</a:t>
            </a:r>
            <a:endParaRPr lang="zh-CN" altLang="en-US" dirty="0"/>
          </a:p>
        </p:txBody>
      </p:sp>
      <p:pic>
        <p:nvPicPr>
          <p:cNvPr id="9" name="内容占位符 8">
            <a:extLst>
              <a:ext uri="{FF2B5EF4-FFF2-40B4-BE49-F238E27FC236}">
                <a16:creationId xmlns:a16="http://schemas.microsoft.com/office/drawing/2014/main" id="{05001C53-E81C-4C53-B631-661E477CC2D2}"/>
              </a:ext>
            </a:extLst>
          </p:cNvPr>
          <p:cNvPicPr>
            <a:picLocks noGrp="1" noChangeAspect="1"/>
          </p:cNvPicPr>
          <p:nvPr>
            <p:ph sz="half" idx="1"/>
          </p:nvPr>
        </p:nvPicPr>
        <p:blipFill>
          <a:blip r:embed="rId2"/>
          <a:stretch>
            <a:fillRect/>
          </a:stretch>
        </p:blipFill>
        <p:spPr>
          <a:xfrm>
            <a:off x="1232001" y="1825625"/>
            <a:ext cx="4393998" cy="4351338"/>
          </a:xfrm>
          <a:prstGeom prst="rect">
            <a:avLst/>
          </a:prstGeom>
        </p:spPr>
      </p:pic>
      <mc:AlternateContent xmlns:mc="http://schemas.openxmlformats.org/markup-compatibility/2006">
        <mc:Choice xmlns:a14="http://schemas.microsoft.com/office/drawing/2010/main" Requires="a14">
          <p:sp>
            <p:nvSpPr>
              <p:cNvPr id="4" name="内容占位符 3">
                <a:extLst>
                  <a:ext uri="{FF2B5EF4-FFF2-40B4-BE49-F238E27FC236}">
                    <a16:creationId xmlns:a16="http://schemas.microsoft.com/office/drawing/2014/main" id="{C808D415-FF28-4414-84A4-0A16F98BE25E}"/>
                  </a:ext>
                </a:extLst>
              </p:cNvPr>
              <p:cNvSpPr>
                <a:spLocks noGrp="1"/>
              </p:cNvSpPr>
              <p:nvPr>
                <p:ph sz="half" idx="2"/>
              </p:nvPr>
            </p:nvSpPr>
            <p:spPr/>
            <p:txBody>
              <a:bodyPr>
                <a:normAutofit fontScale="92500"/>
              </a:bodyPr>
              <a:lstStyle/>
              <a:p>
                <a:r>
                  <a:rPr lang="zh-CN" altLang="en-US" dirty="0"/>
                  <a:t>考虑如图的情况，</a:t>
                </a:r>
                <a14:m>
                  <m:oMath xmlns:m="http://schemas.openxmlformats.org/officeDocument/2006/math">
                    <m:r>
                      <a:rPr lang="en-US" altLang="zh-CN" i="1" dirty="0" smtClean="0">
                        <a:latin typeface="Cambria Math" panose="02040503050406030204" pitchFamily="18" charset="0"/>
                      </a:rPr>
                      <m:t>𝐸𝐷</m:t>
                    </m:r>
                  </m:oMath>
                </a14:m>
                <a:r>
                  <a:rPr lang="zh-CN" altLang="en-US" dirty="0"/>
                  <a:t>为</a:t>
                </a:r>
                <a14:m>
                  <m:oMath xmlns:m="http://schemas.openxmlformats.org/officeDocument/2006/math">
                    <m:r>
                      <a:rPr lang="en-US" altLang="zh-CN" i="1" dirty="0" smtClean="0">
                        <a:latin typeface="Cambria Math" panose="02040503050406030204" pitchFamily="18" charset="0"/>
                      </a:rPr>
                      <m:t>𝑆</m:t>
                    </m:r>
                  </m:oMath>
                </a14:m>
                <a:r>
                  <a:rPr lang="zh-CN" altLang="en-US" dirty="0"/>
                  <a:t>上方第一条重要度</a:t>
                </a:r>
                <a14:m>
                  <m:oMath xmlns:m="http://schemas.openxmlformats.org/officeDocument/2006/math">
                    <m:r>
                      <a:rPr lang="en-US" altLang="zh-CN" i="1" dirty="0" smtClean="0">
                        <a:latin typeface="Cambria Math" panose="02040503050406030204" pitchFamily="18" charset="0"/>
                      </a:rPr>
                      <m:t>&gt;</m:t>
                    </m:r>
                    <m:r>
                      <a:rPr lang="en-US" altLang="zh-CN" i="1" dirty="0" smtClean="0">
                        <a:latin typeface="Cambria Math" panose="02040503050406030204" pitchFamily="18" charset="0"/>
                      </a:rPr>
                      <m:t>𝐴𝐵</m:t>
                    </m:r>
                  </m:oMath>
                </a14:m>
                <a:r>
                  <a:rPr lang="zh-CN" altLang="en-US" dirty="0"/>
                  <a:t>的街道</a:t>
                </a:r>
                <a:endParaRPr lang="en-US" altLang="zh-CN" dirty="0"/>
              </a:p>
              <a:p>
                <a:r>
                  <a:rPr lang="zh-CN" altLang="en-US" dirty="0"/>
                  <a:t>那么即使</a:t>
                </a:r>
                <a14:m>
                  <m:oMath xmlns:m="http://schemas.openxmlformats.org/officeDocument/2006/math">
                    <m:r>
                      <a:rPr lang="en-US" altLang="zh-CN" i="1" dirty="0" smtClean="0">
                        <a:latin typeface="Cambria Math" panose="02040503050406030204" pitchFamily="18" charset="0"/>
                      </a:rPr>
                      <m:t>𝐶𝐹</m:t>
                    </m:r>
                  </m:oMath>
                </a14:m>
                <a:r>
                  <a:rPr lang="zh-CN" altLang="en-US" dirty="0"/>
                  <a:t>比</a:t>
                </a:r>
                <a14:m>
                  <m:oMath xmlns:m="http://schemas.openxmlformats.org/officeDocument/2006/math">
                    <m:r>
                      <a:rPr lang="en-US" altLang="zh-CN" i="1" dirty="0" smtClean="0">
                        <a:latin typeface="Cambria Math" panose="02040503050406030204" pitchFamily="18" charset="0"/>
                      </a:rPr>
                      <m:t>𝐷𝐸</m:t>
                    </m:r>
                  </m:oMath>
                </a14:m>
                <a:r>
                  <a:rPr lang="zh-CN" altLang="en-US" dirty="0"/>
                  <a:t>的重要度高，</a:t>
                </a:r>
                <a14:m>
                  <m:oMath xmlns:m="http://schemas.openxmlformats.org/officeDocument/2006/math">
                    <m:r>
                      <a:rPr lang="en-US" altLang="zh-CN" i="1" dirty="0">
                        <a:latin typeface="Cambria Math" panose="02040503050406030204" pitchFamily="18" charset="0"/>
                      </a:rPr>
                      <m:t>𝐴𝐵</m:t>
                    </m:r>
                    <m:r>
                      <a:rPr lang="en-US" altLang="zh-CN" i="1" dirty="0">
                        <a:latin typeface="Cambria Math" panose="02040503050406030204" pitchFamily="18" charset="0"/>
                      </a:rPr>
                      <m:t>∩ </m:t>
                    </m:r>
                    <m:r>
                      <a:rPr lang="en-US" altLang="zh-CN" i="1" dirty="0">
                        <a:latin typeface="Cambria Math" panose="02040503050406030204" pitchFamily="18" charset="0"/>
                      </a:rPr>
                      <m:t>𝐶𝐹</m:t>
                    </m:r>
                  </m:oMath>
                </a14:m>
                <a:r>
                  <a:rPr lang="zh-CN" altLang="en-US" dirty="0"/>
                  <a:t>也不会成为拐点（因为不会出现重新回到</a:t>
                </a:r>
                <a14:m>
                  <m:oMath xmlns:m="http://schemas.openxmlformats.org/officeDocument/2006/math">
                    <m:r>
                      <a:rPr lang="en-US" altLang="zh-CN" b="0" i="1" smtClean="0">
                        <a:latin typeface="Cambria Math" panose="02040503050406030204" pitchFamily="18" charset="0"/>
                      </a:rPr>
                      <m:t>𝐴𝐵</m:t>
                    </m:r>
                  </m:oMath>
                </a14:m>
                <a:r>
                  <a:rPr lang="zh-CN" altLang="en-US" dirty="0"/>
                  <a:t>的情况）</a:t>
                </a:r>
                <a:endParaRPr lang="en-US" altLang="zh-CN" dirty="0"/>
              </a:p>
              <a:p>
                <a:r>
                  <a:rPr lang="zh-CN" altLang="en-US" dirty="0"/>
                  <a:t>所以每个街道最多只会有</a:t>
                </a:r>
                <a14:m>
                  <m:oMath xmlns:m="http://schemas.openxmlformats.org/officeDocument/2006/math">
                    <m:r>
                      <a:rPr lang="zh-CN" altLang="en-US" i="1" dirty="0">
                        <a:latin typeface="Cambria Math" panose="02040503050406030204" pitchFamily="18" charset="0"/>
                      </a:rPr>
                      <m:t>两个</m:t>
                    </m:r>
                  </m:oMath>
                </a14:m>
                <a:r>
                  <a:rPr lang="zh-CN" altLang="en-US" dirty="0"/>
                  <a:t>拐出点（对于一条竖直街道，拐出点分别在</a:t>
                </a:r>
                <a14:m>
                  <m:oMath xmlns:m="http://schemas.openxmlformats.org/officeDocument/2006/math">
                    <m:r>
                      <a:rPr lang="en-US" altLang="zh-CN" i="1" dirty="0" smtClean="0">
                        <a:latin typeface="Cambria Math" panose="02040503050406030204" pitchFamily="18" charset="0"/>
                      </a:rPr>
                      <m:t>𝑆</m:t>
                    </m:r>
                  </m:oMath>
                </a14:m>
                <a:r>
                  <a:rPr lang="zh-CN" altLang="en-US" dirty="0"/>
                  <a:t>上方和</a:t>
                </a:r>
                <a14:m>
                  <m:oMath xmlns:m="http://schemas.openxmlformats.org/officeDocument/2006/math">
                    <m:r>
                      <a:rPr lang="en-US" altLang="zh-CN" i="1" dirty="0" smtClean="0">
                        <a:latin typeface="Cambria Math" panose="02040503050406030204" pitchFamily="18" charset="0"/>
                      </a:rPr>
                      <m:t>𝑆</m:t>
                    </m:r>
                  </m:oMath>
                </a14:m>
                <a:r>
                  <a:rPr lang="zh-CN" altLang="en-US" dirty="0"/>
                  <a:t>下方）</a:t>
                </a:r>
                <a:endParaRPr lang="en-US" altLang="zh-CN" dirty="0"/>
              </a:p>
              <a:p>
                <a:r>
                  <a:rPr lang="zh-CN" altLang="en-US" dirty="0"/>
                  <a:t>因此单次询问的状态数为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r>
                      <a:rPr lang="en-US" altLang="zh-CN" b="0" i="1" smtClean="0">
                        <a:latin typeface="Cambria Math" panose="02040503050406030204" pitchFamily="18" charset="0"/>
                      </a:rPr>
                      <m:t>)</m:t>
                    </m:r>
                  </m:oMath>
                </a14:m>
                <a:endParaRPr lang="zh-CN" altLang="en-US" dirty="0"/>
              </a:p>
            </p:txBody>
          </p:sp>
        </mc:Choice>
        <mc:Fallback>
          <p:sp>
            <p:nvSpPr>
              <p:cNvPr id="4" name="内容占位符 3">
                <a:extLst>
                  <a:ext uri="{FF2B5EF4-FFF2-40B4-BE49-F238E27FC236}">
                    <a16:creationId xmlns:a16="http://schemas.microsoft.com/office/drawing/2014/main" id="{C808D415-FF28-4414-84A4-0A16F98BE25E}"/>
                  </a:ext>
                </a:extLst>
              </p:cNvPr>
              <p:cNvSpPr>
                <a:spLocks noGrp="1" noRot="1" noChangeAspect="1" noMove="1" noResize="1" noEditPoints="1" noAdjustHandles="1" noChangeArrowheads="1" noChangeShapeType="1" noTextEdit="1"/>
              </p:cNvSpPr>
              <p:nvPr>
                <p:ph sz="half" idx="2"/>
              </p:nvPr>
            </p:nvSpPr>
            <p:spPr>
              <a:blipFill>
                <a:blip r:embed="rId3"/>
                <a:stretch>
                  <a:fillRect l="-1882" t="-23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146041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1B44770-2080-4F0D-8CAF-4C1DED40C23F}"/>
              </a:ext>
            </a:extLst>
          </p:cNvPr>
          <p:cNvSpPr>
            <a:spLocks noGrp="1"/>
          </p:cNvSpPr>
          <p:nvPr>
            <p:ph type="title"/>
          </p:nvPr>
        </p:nvSpPr>
        <p:spPr/>
        <p:txBody>
          <a:bodyPr/>
          <a:lstStyle/>
          <a:p>
            <a:r>
              <a:rPr lang="en-US" altLang="zh-CN" dirty="0"/>
              <a:t>Abduction 2</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522D3A8-57DD-4CEB-8D3F-3BF01690AD9A}"/>
                  </a:ext>
                </a:extLst>
              </p:cNvPr>
              <p:cNvSpPr>
                <a:spLocks noGrp="1"/>
              </p:cNvSpPr>
              <p:nvPr>
                <p:ph idx="1"/>
              </p:nvPr>
            </p:nvSpPr>
            <p:spPr/>
            <p:txBody>
              <a:bodyPr>
                <a:normAutofit fontScale="92500" lnSpcReduction="10000"/>
              </a:bodyPr>
              <a:lstStyle/>
              <a:p>
                <a:r>
                  <a:rPr lang="zh-CN" altLang="en-US" dirty="0"/>
                  <a:t>考虑进行</a:t>
                </a:r>
                <a14:m>
                  <m:oMath xmlns:m="http://schemas.openxmlformats.org/officeDocument/2006/math">
                    <m:r>
                      <a:rPr lang="en-US" altLang="zh-CN" i="1">
                        <a:latin typeface="Cambria Math" panose="02040503050406030204" pitchFamily="18" charset="0"/>
                      </a:rPr>
                      <m:t>𝑄</m:t>
                    </m:r>
                  </m:oMath>
                </a14:m>
                <a:r>
                  <a:rPr lang="zh-CN" altLang="en-US" dirty="0"/>
                  <a:t>次询问，如果记忆化，复杂度能否低于</a:t>
                </a:r>
                <a14:m>
                  <m:oMath xmlns:m="http://schemas.openxmlformats.org/officeDocument/2006/math">
                    <m:r>
                      <a:rPr lang="en-US" altLang="zh-CN" i="1">
                        <a:latin typeface="Cambria Math" panose="02040503050406030204" pitchFamily="18" charset="0"/>
                      </a:rPr>
                      <m:t>𝑂</m:t>
                    </m:r>
                    <m:r>
                      <a:rPr lang="en-US" altLang="zh-CN" i="1">
                        <a:latin typeface="Cambria Math" panose="02040503050406030204" pitchFamily="18" charset="0"/>
                      </a:rPr>
                      <m:t>(</m:t>
                    </m:r>
                    <m:r>
                      <a:rPr lang="en-US" altLang="zh-CN" i="1">
                        <a:latin typeface="Cambria Math" panose="02040503050406030204" pitchFamily="18" charset="0"/>
                      </a:rPr>
                      <m:t>𝑁𝑄</m:t>
                    </m:r>
                    <m:r>
                      <a:rPr lang="en-US" altLang="zh-CN" i="1">
                        <a:latin typeface="Cambria Math" panose="02040503050406030204" pitchFamily="18" charset="0"/>
                      </a:rPr>
                      <m:t>)</m:t>
                    </m:r>
                  </m:oMath>
                </a14:m>
                <a:endParaRPr lang="en-US" altLang="zh-CN" dirty="0"/>
              </a:p>
              <a:p>
                <a:r>
                  <a:rPr lang="zh-CN" altLang="en-US" dirty="0"/>
                  <a:t>对某一个询问，考虑两条平行且位于起点的同一侧的街道</a:t>
                </a:r>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oMath>
                </a14:m>
                <a:r>
                  <a:rPr lang="zh-CN" altLang="en-US" dirty="0"/>
                  <a:t>，满足</a:t>
                </a:r>
                <a14:m>
                  <m:oMath xmlns:m="http://schemas.openxmlformats.org/officeDocument/2006/math">
                    <m:r>
                      <a:rPr lang="en-US" altLang="zh-CN" b="0" i="1" smtClean="0">
                        <a:latin typeface="Cambria Math" panose="02040503050406030204" pitchFamily="18" charset="0"/>
                      </a:rPr>
                      <m:t>𝑋</m:t>
                    </m:r>
                  </m:oMath>
                </a14:m>
                <a:r>
                  <a:rPr lang="zh-CN" altLang="en-US" dirty="0"/>
                  <a:t>比</a:t>
                </a:r>
                <a14:m>
                  <m:oMath xmlns:m="http://schemas.openxmlformats.org/officeDocument/2006/math">
                    <m:r>
                      <a:rPr lang="en-US" altLang="zh-CN" b="0" i="1" smtClean="0">
                        <a:latin typeface="Cambria Math" panose="02040503050406030204" pitchFamily="18" charset="0"/>
                      </a:rPr>
                      <m:t>𝑌</m:t>
                    </m:r>
                  </m:oMath>
                </a14:m>
                <a:r>
                  <a:rPr lang="zh-CN" altLang="en-US" dirty="0"/>
                  <a:t>更靠近起点且</a:t>
                </a:r>
                <a14:m>
                  <m:oMath xmlns:m="http://schemas.openxmlformats.org/officeDocument/2006/math">
                    <m:r>
                      <a:rPr lang="en-US" altLang="zh-CN" b="0" i="1" smtClean="0">
                        <a:latin typeface="Cambria Math" panose="02040503050406030204" pitchFamily="18" charset="0"/>
                      </a:rPr>
                      <m:t>𝑋</m:t>
                    </m:r>
                  </m:oMath>
                </a14:m>
                <a:r>
                  <a:rPr lang="zh-CN" altLang="en-US" dirty="0"/>
                  <a:t>的重要程度比</a:t>
                </a:r>
                <a14:m>
                  <m:oMath xmlns:m="http://schemas.openxmlformats.org/officeDocument/2006/math">
                    <m:r>
                      <a:rPr lang="en-US" altLang="zh-CN" b="0" i="1" smtClean="0">
                        <a:latin typeface="Cambria Math" panose="02040503050406030204" pitchFamily="18" charset="0"/>
                      </a:rPr>
                      <m:t>𝑌</m:t>
                    </m:r>
                  </m:oMath>
                </a14:m>
                <a:r>
                  <a:rPr lang="zh-CN" altLang="en-US" dirty="0"/>
                  <a:t>大，那么在这次询问中显然不会进入</a:t>
                </a:r>
                <a:r>
                  <a:rPr lang="zh-CN" altLang="en-US" b="0" i="0" dirty="0">
                    <a:latin typeface="+mj-lt"/>
                  </a:rPr>
                  <a:t>街道</a:t>
                </a:r>
                <a14:m>
                  <m:oMath xmlns:m="http://schemas.openxmlformats.org/officeDocument/2006/math">
                    <m:r>
                      <a:rPr lang="en-US" altLang="zh-CN" b="0" i="1" smtClean="0">
                        <a:latin typeface="Cambria Math" panose="02040503050406030204" pitchFamily="18" charset="0"/>
                      </a:rPr>
                      <m:t>𝑌</m:t>
                    </m:r>
                  </m:oMath>
                </a14:m>
                <a:r>
                  <a:rPr lang="zh-CN" altLang="en-US" dirty="0"/>
                  <a:t>，我们可以忽略街道</a:t>
                </a:r>
                <a14:m>
                  <m:oMath xmlns:m="http://schemas.openxmlformats.org/officeDocument/2006/math">
                    <m:r>
                      <a:rPr lang="en-US" altLang="zh-CN" b="0" i="1" smtClean="0">
                        <a:latin typeface="Cambria Math" panose="02040503050406030204" pitchFamily="18" charset="0"/>
                      </a:rPr>
                      <m:t>𝑌</m:t>
                    </m:r>
                  </m:oMath>
                </a14:m>
                <a:endParaRPr lang="en-US" altLang="zh-CN" dirty="0"/>
              </a:p>
              <a:p>
                <a:r>
                  <a:rPr lang="zh-CN" altLang="en-US" dirty="0"/>
                  <a:t>对于这次询问，我们将所有不会被忽略的街道按照重要程度从小到大排序，那么如果排序后两个在同侧的平行街道之间没有一个垂直的街道，较大的那个平行街道也可以被删去</a:t>
                </a:r>
                <a:endParaRPr lang="en-US" altLang="zh-CN" dirty="0"/>
              </a:p>
              <a:p>
                <a:r>
                  <a:rPr lang="zh-CN" altLang="en-US" dirty="0"/>
                  <a:t>那么前</a:t>
                </a:r>
                <a14:m>
                  <m:oMath xmlns:m="http://schemas.openxmlformats.org/officeDocument/2006/math">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𝑁</m:t>
                        </m:r>
                      </m:num>
                      <m:den>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𝑄</m:t>
                            </m:r>
                          </m:e>
                        </m:rad>
                      </m:den>
                    </m:f>
                  </m:oMath>
                </a14:m>
                <a:r>
                  <a:rPr lang="zh-CN" altLang="en-US" dirty="0"/>
                  <a:t>条街道中竖直和水平的街道数量一定是</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𝑁</m:t>
                        </m:r>
                      </m:num>
                      <m:den>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𝑄</m:t>
                            </m:r>
                          </m:e>
                        </m:rad>
                      </m:den>
                    </m:f>
                    <m:r>
                      <a:rPr lang="en-US" altLang="zh-CN" b="0" i="1" smtClean="0">
                        <a:latin typeface="Cambria Math" panose="02040503050406030204" pitchFamily="18" charset="0"/>
                      </a:rPr>
                      <m:t>)</m:t>
                    </m:r>
                  </m:oMath>
                </a14:m>
                <a:r>
                  <a:rPr lang="zh-CN" altLang="en-US" dirty="0"/>
                  <a:t>的</a:t>
                </a:r>
                <a:endParaRPr lang="en-US" altLang="zh-CN" dirty="0"/>
              </a:p>
              <a:p>
                <a:r>
                  <a:rPr lang="zh-CN" altLang="en-US" dirty="0"/>
                  <a:t>加下来分两种情况讨论</a:t>
                </a:r>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5522D3A8-57DD-4CEB-8D3F-3BF01690AD9A}"/>
                  </a:ext>
                </a:extLst>
              </p:cNvPr>
              <p:cNvSpPr>
                <a:spLocks noGrp="1" noRot="1" noChangeAspect="1" noMove="1" noResize="1" noEditPoints="1" noAdjustHandles="1" noChangeArrowheads="1" noChangeShapeType="1" noTextEdit="1"/>
              </p:cNvSpPr>
              <p:nvPr>
                <p:ph idx="1"/>
              </p:nvPr>
            </p:nvSpPr>
            <p:spPr>
              <a:blipFill>
                <a:blip r:embed="rId2"/>
                <a:stretch>
                  <a:fillRect l="-928" t="-2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389716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92F706-F515-43F4-9434-3DC90CDCD7D5}"/>
              </a:ext>
            </a:extLst>
          </p:cNvPr>
          <p:cNvSpPr>
            <a:spLocks noGrp="1"/>
          </p:cNvSpPr>
          <p:nvPr>
            <p:ph type="title"/>
          </p:nvPr>
        </p:nvSpPr>
        <p:spPr/>
        <p:txBody>
          <a:bodyPr/>
          <a:lstStyle/>
          <a:p>
            <a:r>
              <a:rPr lang="en-US" altLang="zh-CN" dirty="0"/>
              <a:t>Abduction 2</a:t>
            </a:r>
            <a:endParaRPr lang="zh-CN" altLang="en-US" dirty="0"/>
          </a:p>
        </p:txBody>
      </p:sp>
      <p:pic>
        <p:nvPicPr>
          <p:cNvPr id="5" name="内容占位符 4">
            <a:extLst>
              <a:ext uri="{FF2B5EF4-FFF2-40B4-BE49-F238E27FC236}">
                <a16:creationId xmlns:a16="http://schemas.microsoft.com/office/drawing/2014/main" id="{31945B98-2DD3-43AA-A914-A45681A47EB7}"/>
              </a:ext>
            </a:extLst>
          </p:cNvPr>
          <p:cNvPicPr>
            <a:picLocks noGrp="1" noChangeAspect="1"/>
          </p:cNvPicPr>
          <p:nvPr>
            <p:ph sz="half" idx="1"/>
          </p:nvPr>
        </p:nvPicPr>
        <p:blipFill>
          <a:blip r:embed="rId2"/>
          <a:stretch>
            <a:fillRect/>
          </a:stretch>
        </p:blipFill>
        <p:spPr>
          <a:xfrm>
            <a:off x="877676" y="1825625"/>
            <a:ext cx="5102648" cy="4351338"/>
          </a:xfrm>
          <a:prstGeom prst="rect">
            <a:avLst/>
          </a:prstGeom>
        </p:spPr>
      </p:pic>
      <mc:AlternateContent xmlns:mc="http://schemas.openxmlformats.org/markup-compatibility/2006">
        <mc:Choice xmlns:a14="http://schemas.microsoft.com/office/drawing/2010/main" Requires="a14">
          <p:sp>
            <p:nvSpPr>
              <p:cNvPr id="4" name="内容占位符 3">
                <a:extLst>
                  <a:ext uri="{FF2B5EF4-FFF2-40B4-BE49-F238E27FC236}">
                    <a16:creationId xmlns:a16="http://schemas.microsoft.com/office/drawing/2014/main" id="{FCBC4464-578B-4CB3-B33F-674905EFBAF6}"/>
                  </a:ext>
                </a:extLst>
              </p:cNvPr>
              <p:cNvSpPr>
                <a:spLocks noGrp="1"/>
              </p:cNvSpPr>
              <p:nvPr>
                <p:ph sz="half" idx="2"/>
              </p:nvPr>
            </p:nvSpPr>
            <p:spPr/>
            <p:txBody>
              <a:bodyPr>
                <a:normAutofit fontScale="92500" lnSpcReduction="10000"/>
              </a:bodyPr>
              <a:lstStyle/>
              <a:p>
                <a:r>
                  <a:rPr lang="zh-CN" altLang="en-US" dirty="0"/>
                  <a:t>考虑</a:t>
                </a:r>
                <a14:m>
                  <m:oMath xmlns:m="http://schemas.openxmlformats.org/officeDocument/2006/math">
                    <m:f>
                      <m:fPr>
                        <m:ctrlPr>
                          <a:rPr lang="en-US" altLang="zh-CN" i="1">
                            <a:latin typeface="Cambria Math" panose="02040503050406030204" pitchFamily="18" charset="0"/>
                          </a:rPr>
                        </m:ctrlPr>
                      </m:fPr>
                      <m:num>
                        <m:r>
                          <a:rPr lang="en-US" altLang="zh-CN" i="1">
                            <a:latin typeface="Cambria Math" panose="02040503050406030204" pitchFamily="18" charset="0"/>
                          </a:rPr>
                          <m:t>𝑁</m:t>
                        </m:r>
                      </m:num>
                      <m:den>
                        <m:rad>
                          <m:radPr>
                            <m:degHide m:val="on"/>
                            <m:ctrlPr>
                              <a:rPr lang="en-US" altLang="zh-CN" i="1">
                                <a:latin typeface="Cambria Math" panose="02040503050406030204" pitchFamily="18" charset="0"/>
                              </a:rPr>
                            </m:ctrlPr>
                          </m:radPr>
                          <m:deg/>
                          <m:e>
                            <m:r>
                              <a:rPr lang="en-US" altLang="zh-CN" i="1">
                                <a:latin typeface="Cambria Math" panose="02040503050406030204" pitchFamily="18" charset="0"/>
                              </a:rPr>
                              <m:t>𝑄</m:t>
                            </m:r>
                          </m:e>
                        </m:rad>
                      </m:den>
                    </m:f>
                  </m:oMath>
                </a14:m>
                <a:r>
                  <a:rPr lang="zh-CN" altLang="en-US" dirty="0"/>
                  <a:t>之后的某条街道</a:t>
                </a:r>
                <a14:m>
                  <m:oMath xmlns:m="http://schemas.openxmlformats.org/officeDocument/2006/math">
                    <m:r>
                      <a:rPr lang="en-US" altLang="zh-CN" b="0" i="1" smtClean="0">
                        <a:latin typeface="Cambria Math" panose="02040503050406030204" pitchFamily="18" charset="0"/>
                      </a:rPr>
                      <m:t>𝐶𝐷</m:t>
                    </m:r>
                  </m:oMath>
                </a14:m>
                <a:endParaRPr lang="en-US" altLang="zh-CN" dirty="0"/>
              </a:p>
              <a:p>
                <a:r>
                  <a:rPr lang="zh-CN" altLang="en-US" dirty="0"/>
                  <a:t>由于前</a:t>
                </a:r>
                <a14:m>
                  <m:oMath xmlns:m="http://schemas.openxmlformats.org/officeDocument/2006/math">
                    <m:f>
                      <m:fPr>
                        <m:ctrlPr>
                          <a:rPr lang="en-US" altLang="zh-CN" i="1">
                            <a:latin typeface="Cambria Math" panose="02040503050406030204" pitchFamily="18" charset="0"/>
                          </a:rPr>
                        </m:ctrlPr>
                      </m:fPr>
                      <m:num>
                        <m:r>
                          <a:rPr lang="en-US" altLang="zh-CN" i="1">
                            <a:latin typeface="Cambria Math" panose="02040503050406030204" pitchFamily="18" charset="0"/>
                          </a:rPr>
                          <m:t>𝑁</m:t>
                        </m:r>
                      </m:num>
                      <m:den>
                        <m:rad>
                          <m:radPr>
                            <m:degHide m:val="on"/>
                            <m:ctrlPr>
                              <a:rPr lang="en-US" altLang="zh-CN" i="1">
                                <a:latin typeface="Cambria Math" panose="02040503050406030204" pitchFamily="18" charset="0"/>
                              </a:rPr>
                            </m:ctrlPr>
                          </m:radPr>
                          <m:deg/>
                          <m:e>
                            <m:r>
                              <a:rPr lang="en-US" altLang="zh-CN" i="1">
                                <a:latin typeface="Cambria Math" panose="02040503050406030204" pitchFamily="18" charset="0"/>
                              </a:rPr>
                              <m:t>𝑄</m:t>
                            </m:r>
                          </m:e>
                        </m:rad>
                      </m:den>
                    </m:f>
                  </m:oMath>
                </a14:m>
                <a:r>
                  <a:rPr lang="zh-CN" altLang="en-US" dirty="0"/>
                  <a:t>条街道中竖直的街道数量是</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f>
                      <m:fPr>
                        <m:ctrlPr>
                          <a:rPr lang="en-US" altLang="zh-CN" i="1">
                            <a:latin typeface="Cambria Math" panose="02040503050406030204" pitchFamily="18" charset="0"/>
                          </a:rPr>
                        </m:ctrlPr>
                      </m:fPr>
                      <m:num>
                        <m:r>
                          <a:rPr lang="en-US" altLang="zh-CN" i="1">
                            <a:latin typeface="Cambria Math" panose="02040503050406030204" pitchFamily="18" charset="0"/>
                          </a:rPr>
                          <m:t>𝑁</m:t>
                        </m:r>
                      </m:num>
                      <m:den>
                        <m:rad>
                          <m:radPr>
                            <m:degHide m:val="on"/>
                            <m:ctrlPr>
                              <a:rPr lang="en-US" altLang="zh-CN" i="1">
                                <a:latin typeface="Cambria Math" panose="02040503050406030204" pitchFamily="18" charset="0"/>
                              </a:rPr>
                            </m:ctrlPr>
                          </m:radPr>
                          <m:deg/>
                          <m:e>
                            <m:r>
                              <a:rPr lang="en-US" altLang="zh-CN" i="1">
                                <a:latin typeface="Cambria Math" panose="02040503050406030204" pitchFamily="18" charset="0"/>
                              </a:rPr>
                              <m:t>𝑄</m:t>
                            </m:r>
                          </m:e>
                        </m:rad>
                      </m:den>
                    </m:f>
                    <m:r>
                      <a:rPr lang="en-US" altLang="zh-CN" b="0" i="1" smtClean="0">
                        <a:latin typeface="Cambria Math" panose="02040503050406030204" pitchFamily="18" charset="0"/>
                      </a:rPr>
                      <m:t>)</m:t>
                    </m:r>
                  </m:oMath>
                </a14:m>
                <a:r>
                  <a:rPr lang="zh-CN" altLang="en-US" dirty="0"/>
                  <a:t>的，因此</a:t>
                </a:r>
                <a14:m>
                  <m:oMath xmlns:m="http://schemas.openxmlformats.org/officeDocument/2006/math">
                    <m:r>
                      <a:rPr lang="en-US" altLang="zh-CN" b="0" i="1" smtClean="0">
                        <a:latin typeface="Cambria Math" panose="02040503050406030204" pitchFamily="18" charset="0"/>
                      </a:rPr>
                      <m:t>𝐶𝐷</m:t>
                    </m:r>
                  </m:oMath>
                </a14:m>
                <a:r>
                  <a:rPr lang="zh-CN" altLang="en-US" dirty="0"/>
                  <a:t>的长度至为</a:t>
                </a:r>
                <a14:m>
                  <m:oMath xmlns:m="http://schemas.openxmlformats.org/officeDocument/2006/math">
                    <m:r>
                      <a:rPr lang="en-US" altLang="zh-CN" i="1">
                        <a:latin typeface="Cambria Math" panose="02040503050406030204" pitchFamily="18" charset="0"/>
                      </a:rPr>
                      <m:t>𝑂</m:t>
                    </m:r>
                    <m:r>
                      <a:rPr lang="en-US" altLang="zh-CN" i="1">
                        <a:latin typeface="Cambria Math" panose="02040503050406030204" pitchFamily="18" charset="0"/>
                      </a:rPr>
                      <m:t>(</m:t>
                    </m:r>
                    <m:f>
                      <m:fPr>
                        <m:ctrlPr>
                          <a:rPr lang="en-US" altLang="zh-CN" i="1">
                            <a:latin typeface="Cambria Math" panose="02040503050406030204" pitchFamily="18" charset="0"/>
                          </a:rPr>
                        </m:ctrlPr>
                      </m:fPr>
                      <m:num>
                        <m:r>
                          <a:rPr lang="en-US" altLang="zh-CN" i="1">
                            <a:latin typeface="Cambria Math" panose="02040503050406030204" pitchFamily="18" charset="0"/>
                          </a:rPr>
                          <m:t>𝑁</m:t>
                        </m:r>
                      </m:num>
                      <m:den>
                        <m:rad>
                          <m:radPr>
                            <m:degHide m:val="on"/>
                            <m:ctrlPr>
                              <a:rPr lang="en-US" altLang="zh-CN" i="1">
                                <a:latin typeface="Cambria Math" panose="02040503050406030204" pitchFamily="18" charset="0"/>
                              </a:rPr>
                            </m:ctrlPr>
                          </m:radPr>
                          <m:deg/>
                          <m:e>
                            <m:r>
                              <a:rPr lang="en-US" altLang="zh-CN" i="1">
                                <a:latin typeface="Cambria Math" panose="02040503050406030204" pitchFamily="18" charset="0"/>
                              </a:rPr>
                              <m:t>𝑄</m:t>
                            </m:r>
                          </m:e>
                        </m:rad>
                      </m:den>
                    </m:f>
                    <m:r>
                      <a:rPr lang="en-US" altLang="zh-CN" i="1">
                        <a:latin typeface="Cambria Math" panose="02040503050406030204" pitchFamily="18" charset="0"/>
                      </a:rPr>
                      <m:t>)</m:t>
                    </m:r>
                  </m:oMath>
                </a14:m>
                <a:endParaRPr lang="en-US" altLang="zh-CN" dirty="0"/>
              </a:p>
              <a:p>
                <a:r>
                  <a:rPr lang="zh-CN" altLang="en-US" dirty="0"/>
                  <a:t>而且</a:t>
                </a:r>
                <a14:m>
                  <m:oMath xmlns:m="http://schemas.openxmlformats.org/officeDocument/2006/math">
                    <m:r>
                      <a:rPr lang="en-US" altLang="zh-CN" b="0" i="1" smtClean="0">
                        <a:latin typeface="Cambria Math" panose="02040503050406030204" pitchFamily="18" charset="0"/>
                      </a:rPr>
                      <m:t>𝐶𝐷</m:t>
                    </m:r>
                  </m:oMath>
                </a14:m>
                <a:r>
                  <a:rPr lang="zh-CN" altLang="en-US" dirty="0"/>
                  <a:t>之间的点不会再被水平方向上访问</a:t>
                </a:r>
                <a:endParaRPr lang="en-US" altLang="zh-CN" dirty="0"/>
              </a:p>
              <a:p>
                <a:r>
                  <a:rPr lang="zh-CN" altLang="en-US" dirty="0"/>
                  <a:t>由于总点数是</a:t>
                </a:r>
                <a14:m>
                  <m:oMath xmlns:m="http://schemas.openxmlformats.org/officeDocument/2006/math">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oMath>
                </a14:m>
                <a:r>
                  <a:rPr lang="zh-CN" altLang="en-US" dirty="0"/>
                  <a:t>，因此对于水平街道，复杂度为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𝑄</m:t>
                        </m:r>
                      </m:e>
                    </m:rad>
                    <m:r>
                      <a:rPr lang="en-US" altLang="zh-CN" b="0" i="1" smtClean="0">
                        <a:latin typeface="Cambria Math" panose="02040503050406030204" pitchFamily="18" charset="0"/>
                      </a:rPr>
                      <m:t>)</m:t>
                    </m:r>
                  </m:oMath>
                </a14:m>
                <a:endParaRPr lang="en-US" altLang="zh-CN" dirty="0"/>
              </a:p>
              <a:p>
                <a:r>
                  <a:rPr lang="zh-CN" altLang="en-US" dirty="0"/>
                  <a:t>竖直街道同理可证</a:t>
                </a:r>
              </a:p>
              <a:p>
                <a:endParaRPr lang="zh-CN" altLang="en-US" dirty="0"/>
              </a:p>
            </p:txBody>
          </p:sp>
        </mc:Choice>
        <mc:Fallback>
          <p:sp>
            <p:nvSpPr>
              <p:cNvPr id="4" name="内容占位符 3">
                <a:extLst>
                  <a:ext uri="{FF2B5EF4-FFF2-40B4-BE49-F238E27FC236}">
                    <a16:creationId xmlns:a16="http://schemas.microsoft.com/office/drawing/2014/main" id="{FCBC4464-578B-4CB3-B33F-674905EFBAF6}"/>
                  </a:ext>
                </a:extLst>
              </p:cNvPr>
              <p:cNvSpPr>
                <a:spLocks noGrp="1" noRot="1" noChangeAspect="1" noMove="1" noResize="1" noEditPoints="1" noAdjustHandles="1" noChangeArrowheads="1" noChangeShapeType="1" noTextEdit="1"/>
              </p:cNvSpPr>
              <p:nvPr>
                <p:ph sz="half" idx="2"/>
              </p:nvPr>
            </p:nvSpPr>
            <p:spPr>
              <a:blipFill>
                <a:blip r:embed="rId3"/>
                <a:stretch>
                  <a:fillRect l="-1882" t="-2101" r="-941" b="-308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26568366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471C03-EA5C-42E1-89DA-8115E5EC5DCD}"/>
              </a:ext>
            </a:extLst>
          </p:cNvPr>
          <p:cNvSpPr>
            <a:spLocks noGrp="1"/>
          </p:cNvSpPr>
          <p:nvPr>
            <p:ph type="title"/>
          </p:nvPr>
        </p:nvSpPr>
        <p:spPr/>
        <p:txBody>
          <a:bodyPr/>
          <a:lstStyle/>
          <a:p>
            <a:r>
              <a:rPr lang="en-US" altLang="zh-CN" dirty="0"/>
              <a:t>Abduction 2</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52496419-71FC-4E3D-AA4D-0477D66D0296}"/>
                  </a:ext>
                </a:extLst>
              </p:cNvPr>
              <p:cNvSpPr>
                <a:spLocks noGrp="1"/>
              </p:cNvSpPr>
              <p:nvPr>
                <p:ph idx="1"/>
              </p:nvPr>
            </p:nvSpPr>
            <p:spPr/>
            <p:txBody>
              <a:bodyPr/>
              <a:lstStyle/>
              <a:p>
                <a:r>
                  <a:rPr lang="zh-CN" altLang="en-US" dirty="0"/>
                  <a:t>考虑排名在</a:t>
                </a:r>
                <a14:m>
                  <m:oMath xmlns:m="http://schemas.openxmlformats.org/officeDocument/2006/math">
                    <m:f>
                      <m:fPr>
                        <m:ctrlPr>
                          <a:rPr lang="en-US" altLang="zh-CN" i="1">
                            <a:latin typeface="Cambria Math" panose="02040503050406030204" pitchFamily="18" charset="0"/>
                          </a:rPr>
                        </m:ctrlPr>
                      </m:fPr>
                      <m:num>
                        <m:r>
                          <a:rPr lang="en-US" altLang="zh-CN" i="1">
                            <a:latin typeface="Cambria Math" panose="02040503050406030204" pitchFamily="18" charset="0"/>
                          </a:rPr>
                          <m:t>𝑁</m:t>
                        </m:r>
                      </m:num>
                      <m:den>
                        <m:rad>
                          <m:radPr>
                            <m:degHide m:val="on"/>
                            <m:ctrlPr>
                              <a:rPr lang="en-US" altLang="zh-CN" i="1">
                                <a:latin typeface="Cambria Math" panose="02040503050406030204" pitchFamily="18" charset="0"/>
                              </a:rPr>
                            </m:ctrlPr>
                          </m:radPr>
                          <m:deg/>
                          <m:e>
                            <m:r>
                              <a:rPr lang="en-US" altLang="zh-CN" i="1">
                                <a:latin typeface="Cambria Math" panose="02040503050406030204" pitchFamily="18" charset="0"/>
                              </a:rPr>
                              <m:t>𝑄</m:t>
                            </m:r>
                          </m:e>
                        </m:rad>
                      </m:den>
                    </m:f>
                  </m:oMath>
                </a14:m>
                <a:r>
                  <a:rPr lang="zh-CN" altLang="en-US" dirty="0"/>
                  <a:t>之前的街道</a:t>
                </a:r>
              </a:p>
              <a:p>
                <a:r>
                  <a:rPr lang="zh-CN" altLang="en-US" dirty="0"/>
                  <a:t>由于每条街道只有两个拐出点，因此每次询问状态数为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f>
                      <m:fPr>
                        <m:ctrlPr>
                          <a:rPr lang="en-US" altLang="zh-CN" i="1">
                            <a:latin typeface="Cambria Math" panose="02040503050406030204" pitchFamily="18" charset="0"/>
                          </a:rPr>
                        </m:ctrlPr>
                      </m:fPr>
                      <m:num>
                        <m:r>
                          <a:rPr lang="en-US" altLang="zh-CN" i="1">
                            <a:latin typeface="Cambria Math" panose="02040503050406030204" pitchFamily="18" charset="0"/>
                          </a:rPr>
                          <m:t>𝑁</m:t>
                        </m:r>
                      </m:num>
                      <m:den>
                        <m:rad>
                          <m:radPr>
                            <m:degHide m:val="on"/>
                            <m:ctrlPr>
                              <a:rPr lang="en-US" altLang="zh-CN" i="1">
                                <a:latin typeface="Cambria Math" panose="02040503050406030204" pitchFamily="18" charset="0"/>
                              </a:rPr>
                            </m:ctrlPr>
                          </m:radPr>
                          <m:deg/>
                          <m:e>
                            <m:r>
                              <a:rPr lang="en-US" altLang="zh-CN" i="1">
                                <a:latin typeface="Cambria Math" panose="02040503050406030204" pitchFamily="18" charset="0"/>
                              </a:rPr>
                              <m:t>𝑄</m:t>
                            </m:r>
                          </m:e>
                        </m:rad>
                      </m:den>
                    </m:f>
                    <m:r>
                      <a:rPr lang="en-US" altLang="zh-CN" b="0" i="1" smtClean="0">
                        <a:latin typeface="Cambria Math" panose="02040503050406030204" pitchFamily="18" charset="0"/>
                      </a:rPr>
                      <m:t>)</m:t>
                    </m:r>
                  </m:oMath>
                </a14:m>
                <a:endParaRPr lang="en-US" altLang="zh-CN" dirty="0"/>
              </a:p>
              <a:p>
                <a:r>
                  <a:rPr lang="zh-CN" altLang="en-US" dirty="0"/>
                  <a:t>总共</a:t>
                </a:r>
                <a14:m>
                  <m:oMath xmlns:m="http://schemas.openxmlformats.org/officeDocument/2006/math">
                    <m:r>
                      <a:rPr lang="en-US" altLang="zh-CN" b="0" i="1" smtClean="0">
                        <a:latin typeface="Cambria Math" panose="02040503050406030204" pitchFamily="18" charset="0"/>
                      </a:rPr>
                      <m:t>𝑄</m:t>
                    </m:r>
                  </m:oMath>
                </a14:m>
                <a:r>
                  <a:rPr lang="zh-CN" altLang="en-US" dirty="0"/>
                  <a:t>次询问，因此这一部分的总状态数也是</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𝑄</m:t>
                        </m:r>
                      </m:e>
                    </m:rad>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52496419-71FC-4E3D-AA4D-0477D66D0296}"/>
                  </a:ext>
                </a:extLst>
              </p:cNvPr>
              <p:cNvSpPr>
                <a:spLocks noGrp="1" noRot="1" noChangeAspect="1" noMove="1" noResize="1" noEditPoints="1" noAdjustHandles="1" noChangeArrowheads="1" noChangeShapeType="1" noTextEdit="1"/>
              </p:cNvSpPr>
              <p:nvPr>
                <p:ph idx="1"/>
              </p:nvPr>
            </p:nvSpPr>
            <p:spPr>
              <a:blipFill>
                <a:blip r:embed="rId2"/>
                <a:stretch>
                  <a:fillRect l="-1043" t="-5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479223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652A56-889A-48C4-A26D-09FF1932F9B0}"/>
              </a:ext>
            </a:extLst>
          </p:cNvPr>
          <p:cNvSpPr>
            <a:spLocks noGrp="1"/>
          </p:cNvSpPr>
          <p:nvPr>
            <p:ph type="title"/>
          </p:nvPr>
        </p:nvSpPr>
        <p:spPr/>
        <p:txBody>
          <a:bodyPr/>
          <a:lstStyle/>
          <a:p>
            <a:r>
              <a:rPr lang="en-US" altLang="zh-CN" dirty="0"/>
              <a:t>Dragon 2</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6B0FCD3-B628-4CB9-8BAA-285EB727BEA7}"/>
                  </a:ext>
                </a:extLst>
              </p:cNvPr>
              <p:cNvSpPr>
                <a:spLocks noGrp="1"/>
              </p:cNvSpPr>
              <p:nvPr>
                <p:ph idx="1"/>
              </p:nvPr>
            </p:nvSpPr>
            <p:spPr/>
            <p:txBody>
              <a:bodyPr>
                <a:normAutofit/>
              </a:bodyPr>
              <a:lstStyle/>
              <a:p>
                <a:r>
                  <a:rPr lang="zh-CN" altLang="en-US" dirty="0"/>
                  <a:t>有</a:t>
                </a:r>
                <a14:m>
                  <m:oMath xmlns:m="http://schemas.openxmlformats.org/officeDocument/2006/math">
                    <m:r>
                      <a:rPr lang="en-US" altLang="zh-CN" i="1" dirty="0" smtClean="0">
                        <a:latin typeface="Cambria Math" panose="02040503050406030204" pitchFamily="18" charset="0"/>
                      </a:rPr>
                      <m:t>𝑁</m:t>
                    </m:r>
                  </m:oMath>
                </a14:m>
                <a:r>
                  <a:rPr lang="zh-CN" altLang="en-US" dirty="0"/>
                  <a:t>条龙，第</a:t>
                </a:r>
                <a:r>
                  <a:rPr lang="en-US" altLang="zh-CN" dirty="0" err="1"/>
                  <a:t>i</a:t>
                </a:r>
                <a:r>
                  <a:rPr lang="zh-CN" altLang="en-US" dirty="0"/>
                  <a:t>条龙坐标为</a:t>
                </a:r>
                <a14:m>
                  <m:oMath xmlns:m="http://schemas.openxmlformats.org/officeDocument/2006/math">
                    <m:r>
                      <a:rPr lang="en-US" altLang="zh-CN" i="1" dirty="0" smtClean="0">
                        <a:latin typeface="Cambria Math" panose="02040503050406030204" pitchFamily="18" charset="0"/>
                      </a:rPr>
                      <m:t>(</m:t>
                    </m:r>
                    <m:sSub>
                      <m:sSubPr>
                        <m:ctrlPr>
                          <a:rPr lang="en-US" altLang="zh-CN" i="1" dirty="0" err="1">
                            <a:latin typeface="Cambria Math" panose="02040503050406030204" pitchFamily="18" charset="0"/>
                          </a:rPr>
                        </m:ctrlPr>
                      </m:sSubPr>
                      <m:e>
                        <m:r>
                          <a:rPr lang="en-US" altLang="zh-CN" i="1" dirty="0" err="1">
                            <a:latin typeface="Cambria Math" panose="02040503050406030204" pitchFamily="18" charset="0"/>
                          </a:rPr>
                          <m:t>𝐴</m:t>
                        </m:r>
                      </m:e>
                      <m:sub>
                        <m:r>
                          <a:rPr lang="en-US" altLang="zh-CN" i="1" dirty="0" err="1">
                            <a:latin typeface="Cambria Math" panose="02040503050406030204" pitchFamily="18" charset="0"/>
                          </a:rPr>
                          <m:t>𝑖</m:t>
                        </m:r>
                      </m:sub>
                    </m:sSub>
                    <m:r>
                      <a:rPr lang="en-US" altLang="zh-CN" i="1" dirty="0" err="1">
                        <a:latin typeface="Cambria Math" panose="02040503050406030204" pitchFamily="18" charset="0"/>
                      </a:rPr>
                      <m:t>,</m:t>
                    </m:r>
                    <m:sSub>
                      <m:sSubPr>
                        <m:ctrlPr>
                          <a:rPr lang="en-US" altLang="zh-CN" i="1" dirty="0" err="1">
                            <a:latin typeface="Cambria Math" panose="02040503050406030204" pitchFamily="18" charset="0"/>
                          </a:rPr>
                        </m:ctrlPr>
                      </m:sSubPr>
                      <m:e>
                        <m:r>
                          <a:rPr lang="en-US" altLang="zh-CN" i="1" dirty="0" err="1">
                            <a:latin typeface="Cambria Math" panose="02040503050406030204" pitchFamily="18" charset="0"/>
                          </a:rPr>
                          <m:t>𝐵</m:t>
                        </m:r>
                      </m:e>
                      <m:sub>
                        <m:r>
                          <a:rPr lang="en-US" altLang="zh-CN" i="1" dirty="0" err="1">
                            <a:latin typeface="Cambria Math" panose="02040503050406030204" pitchFamily="18" charset="0"/>
                          </a:rPr>
                          <m:t>𝑖</m:t>
                        </m:r>
                      </m:sub>
                    </m:sSub>
                    <m:r>
                      <a:rPr lang="en-US" altLang="zh-CN" i="1" dirty="0">
                        <a:latin typeface="Cambria Math" panose="02040503050406030204" pitchFamily="18" charset="0"/>
                      </a:rPr>
                      <m:t>)</m:t>
                    </m:r>
                  </m:oMath>
                </a14:m>
                <a:r>
                  <a:rPr lang="zh-CN" altLang="en-US" dirty="0"/>
                  <a:t>，属于第</a:t>
                </a:r>
                <a14:m>
                  <m:oMath xmlns:m="http://schemas.openxmlformats.org/officeDocument/2006/math">
                    <m:sSub>
                      <m:sSubPr>
                        <m:ctrlPr>
                          <a:rPr lang="en-US" altLang="zh-CN" i="1" dirty="0" smtClean="0">
                            <a:latin typeface="Cambria Math" panose="02040503050406030204" pitchFamily="18" charset="0"/>
                          </a:rPr>
                        </m:ctrlPr>
                      </m:sSubPr>
                      <m:e>
                        <m:r>
                          <a:rPr lang="en-US" altLang="zh-CN" i="1" dirty="0" smtClean="0">
                            <a:latin typeface="Cambria Math" panose="02040503050406030204" pitchFamily="18" charset="0"/>
                          </a:rPr>
                          <m:t>𝐶</m:t>
                        </m:r>
                      </m:e>
                      <m:sub>
                        <m:r>
                          <a:rPr lang="en-US" altLang="zh-CN" i="1" dirty="0" smtClean="0">
                            <a:latin typeface="Cambria Math" panose="02040503050406030204" pitchFamily="18" charset="0"/>
                          </a:rPr>
                          <m:t>𝑖</m:t>
                        </m:r>
                      </m:sub>
                    </m:sSub>
                  </m:oMath>
                </a14:m>
                <a:r>
                  <a:rPr lang="zh-CN" altLang="en-US" dirty="0"/>
                  <a:t>个部落</a:t>
                </a:r>
                <a:endParaRPr lang="en-US" altLang="zh-CN" dirty="0"/>
              </a:p>
              <a:p>
                <a:r>
                  <a:rPr lang="zh-CN" altLang="en-US" dirty="0"/>
                  <a:t>有两个人类的村庄</a:t>
                </a:r>
                <a14:m>
                  <m:oMath xmlns:m="http://schemas.openxmlformats.org/officeDocument/2006/math">
                    <m:d>
                      <m:dPr>
                        <m:ctrlPr>
                          <a:rPr lang="en-US" altLang="zh-CN" i="1" smtClean="0">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𝐷</m:t>
                            </m:r>
                          </m:e>
                          <m:sub>
                            <m:r>
                              <a:rPr lang="en-US" altLang="zh-CN" i="1">
                                <a:latin typeface="Cambria Math" panose="02040503050406030204" pitchFamily="18" charset="0"/>
                              </a:rPr>
                              <m:t>1</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𝐸</m:t>
                            </m:r>
                          </m:e>
                          <m:sub>
                            <m:r>
                              <a:rPr lang="en-US" altLang="zh-CN" i="1">
                                <a:latin typeface="Cambria Math" panose="02040503050406030204" pitchFamily="18" charset="0"/>
                              </a:rPr>
                              <m:t>1</m:t>
                            </m:r>
                          </m:sub>
                        </m:sSub>
                      </m:e>
                    </m:d>
                    <m:r>
                      <a:rPr lang="en-US" altLang="zh-CN" b="0" i="1" smtClean="0">
                        <a:latin typeface="Cambria Math" panose="02040503050406030204" pitchFamily="18" charset="0"/>
                      </a:rPr>
                      <m:t>,</m:t>
                    </m:r>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𝐷</m:t>
                        </m:r>
                      </m:e>
                      <m:sub>
                        <m:r>
                          <a:rPr lang="en-US" altLang="zh-CN" i="1">
                            <a:latin typeface="Cambria Math" panose="02040503050406030204" pitchFamily="18" charset="0"/>
                          </a:rPr>
                          <m:t>2</m:t>
                        </m:r>
                      </m:sub>
                    </m:sSub>
                    <m:r>
                      <a:rPr lang="en-US" altLang="zh-CN" i="1">
                        <a:latin typeface="Cambria Math" panose="02040503050406030204" pitchFamily="18" charset="0"/>
                      </a:rPr>
                      <m:t>,</m:t>
                    </m:r>
                    <m:sSub>
                      <m:sSubPr>
                        <m:ctrlPr>
                          <a:rPr lang="en-US" altLang="zh-CN" i="1">
                            <a:latin typeface="Cambria Math" panose="02040503050406030204" pitchFamily="18" charset="0"/>
                          </a:rPr>
                        </m:ctrlPr>
                      </m:sSubPr>
                      <m:e>
                        <m:r>
                          <a:rPr lang="en-US" altLang="zh-CN" i="1">
                            <a:latin typeface="Cambria Math" panose="02040503050406030204" pitchFamily="18" charset="0"/>
                          </a:rPr>
                          <m:t>𝐸</m:t>
                        </m:r>
                      </m:e>
                      <m:sub>
                        <m:r>
                          <a:rPr lang="en-US" altLang="zh-CN" i="1">
                            <a:latin typeface="Cambria Math" panose="02040503050406030204" pitchFamily="18" charset="0"/>
                          </a:rPr>
                          <m:t>2</m:t>
                        </m:r>
                      </m:sub>
                    </m:sSub>
                    <m:r>
                      <a:rPr lang="en-US" altLang="zh-CN" i="1">
                        <a:latin typeface="Cambria Math" panose="02040503050406030204" pitchFamily="18" charset="0"/>
                      </a:rPr>
                      <m:t>)</m:t>
                    </m:r>
                  </m:oMath>
                </a14:m>
                <a:endParaRPr lang="en-US" altLang="zh-CN" dirty="0"/>
              </a:p>
              <a:p>
                <a:r>
                  <a:rPr lang="zh-CN" altLang="en-US" dirty="0"/>
                  <a:t>接下来有</a:t>
                </a:r>
                <a14:m>
                  <m:oMath xmlns:m="http://schemas.openxmlformats.org/officeDocument/2006/math">
                    <m:r>
                      <a:rPr lang="en-US" altLang="zh-CN" i="1" dirty="0" smtClean="0">
                        <a:latin typeface="Cambria Math" panose="02040503050406030204" pitchFamily="18" charset="0"/>
                      </a:rPr>
                      <m:t>𝑄</m:t>
                    </m:r>
                  </m:oMath>
                </a14:m>
                <a:r>
                  <a:rPr lang="zh-CN" altLang="en-US" dirty="0"/>
                  <a:t>次询问，每次</a:t>
                </a:r>
                <a:r>
                  <a:rPr lang="zh-CN" altLang="en-US" i="0" dirty="0">
                    <a:latin typeface="+mj-lt"/>
                  </a:rPr>
                  <a:t>询问给出</a:t>
                </a:r>
                <a14:m>
                  <m:oMath xmlns:m="http://schemas.openxmlformats.org/officeDocument/2006/math">
                    <m:r>
                      <a:rPr lang="en-US" altLang="zh-CN" i="1" dirty="0" smtClean="0">
                        <a:latin typeface="Cambria Math" panose="02040503050406030204" pitchFamily="18" charset="0"/>
                      </a:rPr>
                      <m:t>𝐹</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𝐺</m:t>
                    </m:r>
                  </m:oMath>
                </a14:m>
                <a:r>
                  <a:rPr lang="zh-CN" altLang="en-US" dirty="0"/>
                  <a:t>，表示所有属于</a:t>
                </a:r>
                <a14:m>
                  <m:oMath xmlns:m="http://schemas.openxmlformats.org/officeDocument/2006/math">
                    <m:r>
                      <a:rPr lang="en-US" altLang="zh-CN" i="1" dirty="0" smtClean="0">
                        <a:latin typeface="Cambria Math" panose="02040503050406030204" pitchFamily="18" charset="0"/>
                      </a:rPr>
                      <m:t>𝐹</m:t>
                    </m:r>
                  </m:oMath>
                </a14:m>
                <a:r>
                  <a:rPr lang="zh-CN" altLang="en-US" dirty="0"/>
                  <a:t>的龙向属于</a:t>
                </a:r>
                <a14:m>
                  <m:oMath xmlns:m="http://schemas.openxmlformats.org/officeDocument/2006/math">
                    <m:r>
                      <a:rPr lang="en-US" altLang="zh-CN" i="1" dirty="0" smtClean="0">
                        <a:latin typeface="Cambria Math" panose="02040503050406030204" pitchFamily="18" charset="0"/>
                      </a:rPr>
                      <m:t>𝐺</m:t>
                    </m:r>
                  </m:oMath>
                </a14:m>
                <a:r>
                  <a:rPr lang="zh-CN" altLang="en-US" dirty="0"/>
                  <a:t>的龙作射线，问与线段</a:t>
                </a:r>
                <a14:m>
                  <m:oMath xmlns:m="http://schemas.openxmlformats.org/officeDocument/2006/math">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1</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𝐸</m:t>
                            </m:r>
                          </m:e>
                          <m:sub>
                            <m:r>
                              <a:rPr lang="en-US" altLang="zh-CN" b="0" i="1" smtClean="0">
                                <a:latin typeface="Cambria Math" panose="02040503050406030204" pitchFamily="18" charset="0"/>
                              </a:rPr>
                              <m:t>1</m:t>
                            </m:r>
                          </m:sub>
                        </m:sSub>
                      </m:e>
                    </m:d>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𝐷</m:t>
                        </m:r>
                      </m:e>
                      <m:sub>
                        <m:r>
                          <a:rPr lang="en-US" altLang="zh-CN" b="0" i="1" smtClean="0">
                            <a:latin typeface="Cambria Math" panose="02040503050406030204" pitchFamily="18" charset="0"/>
                          </a:rPr>
                          <m:t>2</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𝐸</m:t>
                        </m:r>
                      </m:e>
                      <m:sub>
                        <m:r>
                          <a:rPr lang="en-US" altLang="zh-CN" b="0" i="1" smtClean="0">
                            <a:latin typeface="Cambria Math" panose="02040503050406030204" pitchFamily="18" charset="0"/>
                          </a:rPr>
                          <m:t>2</m:t>
                        </m:r>
                      </m:sub>
                    </m:sSub>
                    <m:r>
                      <a:rPr lang="en-US" altLang="zh-CN" b="0" i="1" smtClean="0">
                        <a:latin typeface="Cambria Math" panose="02040503050406030204" pitchFamily="18" charset="0"/>
                      </a:rPr>
                      <m:t>)</m:t>
                    </m:r>
                  </m:oMath>
                </a14:m>
                <a:r>
                  <a:rPr lang="zh-CN" altLang="en-US" dirty="0"/>
                  <a:t>的交点个数</a:t>
                </a:r>
                <a:endParaRPr lang="en-US" altLang="zh-CN" dirty="0"/>
              </a:p>
              <a:p>
                <a:r>
                  <a:rPr lang="zh-CN" altLang="en-US" dirty="0"/>
                  <a:t>不存在三点共线</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𝑄</m:t>
                    </m:r>
                    <m:r>
                      <a:rPr lang="en-US" altLang="zh-CN" b="0" i="1" smtClean="0">
                        <a:latin typeface="Cambria Math" panose="02040503050406030204" pitchFamily="18" charset="0"/>
                      </a:rPr>
                      <m:t>≤30000</m:t>
                    </m:r>
                  </m:oMath>
                </a14:m>
                <a:endParaRPr lang="zh-CN" altLang="en-US" dirty="0"/>
              </a:p>
            </p:txBody>
          </p:sp>
        </mc:Choice>
        <mc:Fallback xmlns="">
          <p:sp>
            <p:nvSpPr>
              <p:cNvPr id="3" name="内容占位符 2">
                <a:extLst>
                  <a:ext uri="{FF2B5EF4-FFF2-40B4-BE49-F238E27FC236}">
                    <a16:creationId xmlns:a16="http://schemas.microsoft.com/office/drawing/2014/main" id="{16B0FCD3-B628-4CB9-8BAA-285EB727BEA7}"/>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30802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8F5EEBD-1D2C-4162-BFDF-99CF8834363D}"/>
              </a:ext>
            </a:extLst>
          </p:cNvPr>
          <p:cNvSpPr>
            <a:spLocks noGrp="1"/>
          </p:cNvSpPr>
          <p:nvPr>
            <p:ph type="title"/>
          </p:nvPr>
        </p:nvSpPr>
        <p:spPr/>
        <p:txBody>
          <a:bodyPr/>
          <a:lstStyle/>
          <a:p>
            <a:r>
              <a:rPr lang="en-US" altLang="zh-CN" dirty="0"/>
              <a:t>Port Facility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CB135B9F-18DD-4412-A566-17FD1A565DEE}"/>
                  </a:ext>
                </a:extLst>
              </p:cNvPr>
              <p:cNvSpPr>
                <a:spLocks noGrp="1"/>
              </p:cNvSpPr>
              <p:nvPr>
                <p:ph idx="1"/>
              </p:nvPr>
            </p:nvSpPr>
            <p:spPr/>
            <p:txBody>
              <a:bodyPr>
                <a:normAutofit fontScale="77500" lnSpcReduction="20000"/>
              </a:bodyPr>
              <a:lstStyle/>
              <a:p>
                <a:r>
                  <a:rPr lang="zh-CN" altLang="en-US" dirty="0"/>
                  <a:t>方法二：</a:t>
                </a:r>
                <a:endParaRPr lang="en-US" altLang="zh-CN" dirty="0"/>
              </a:p>
              <a:p>
                <a:r>
                  <a:rPr lang="zh-CN" altLang="en-US" dirty="0"/>
                  <a:t>我们引入一种新的边：</a:t>
                </a:r>
                <a:r>
                  <a:rPr lang="en-US" altLang="zh-CN" dirty="0"/>
                  <a:t>0</a:t>
                </a:r>
                <a:r>
                  <a:rPr lang="zh-CN" altLang="en-US" dirty="0"/>
                  <a:t>边，表示这条边两侧的点颜色相同。</a:t>
                </a:r>
                <a:endParaRPr lang="en-US" altLang="zh-CN" dirty="0"/>
              </a:p>
              <a:p>
                <a:r>
                  <a:rPr lang="zh-CN" altLang="en-US" dirty="0"/>
                  <a:t>我们把原来的边称为</a:t>
                </a:r>
                <a:r>
                  <a:rPr lang="en-US" altLang="zh-CN" dirty="0"/>
                  <a:t>1</a:t>
                </a:r>
                <a:r>
                  <a:rPr lang="zh-CN" altLang="en-US" dirty="0"/>
                  <a:t>边，表示这条边两侧的点颜色不同</a:t>
                </a:r>
                <a:endParaRPr lang="en-US" altLang="zh-CN" dirty="0"/>
              </a:p>
              <a:p>
                <a:endParaRPr lang="en-US" altLang="zh-CN" dirty="0"/>
              </a:p>
              <a:p>
                <a:r>
                  <a:rPr lang="zh-CN" altLang="en-US" dirty="0"/>
                  <a:t>这样，如果我们要连边</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r>
                      <a:rPr lang="en-US" altLang="zh-CN" b="0" i="1" smtClean="0">
                        <a:latin typeface="Cambria Math" panose="02040503050406030204" pitchFamily="18" charset="0"/>
                      </a:rPr>
                      <m:t>,…,</m:t>
                    </m:r>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𝑧</m:t>
                    </m:r>
                    <m:r>
                      <a:rPr lang="en-US" altLang="zh-CN" b="0" i="1" smtClean="0">
                        <a:latin typeface="Cambria Math" panose="02040503050406030204" pitchFamily="18" charset="0"/>
                      </a:rPr>
                      <m:t> </m:t>
                    </m:r>
                  </m:oMath>
                </a14:m>
                <a:r>
                  <a:rPr lang="zh-CN" altLang="en-US" dirty="0"/>
                  <a:t>，可以转化为：</a:t>
                </a:r>
                <a:endParaRPr lang="en-US" altLang="zh-CN" dirty="0"/>
              </a:p>
              <a:p>
                <a:r>
                  <a:rPr lang="en-US" altLang="zh-CN" dirty="0"/>
                  <a:t>1</a:t>
                </a:r>
                <a:r>
                  <a:rPr lang="zh-CN" altLang="en-US" dirty="0"/>
                  <a:t>）建立</a:t>
                </a:r>
                <a:r>
                  <a:rPr lang="en-US" altLang="zh-CN" dirty="0"/>
                  <a:t>1</a:t>
                </a:r>
                <a:r>
                  <a:rPr lang="zh-CN" altLang="en-US" dirty="0"/>
                  <a:t>边：</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𝑎</m:t>
                    </m:r>
                  </m:oMath>
                </a14:m>
                <a:endParaRPr lang="en-US" altLang="zh-CN" dirty="0"/>
              </a:p>
              <a:p>
                <a:r>
                  <a:rPr lang="en-US" altLang="zh-CN" dirty="0"/>
                  <a:t>2</a:t>
                </a:r>
                <a:r>
                  <a:rPr lang="zh-CN" altLang="en-US" dirty="0"/>
                  <a:t>）建立</a:t>
                </a:r>
                <a:r>
                  <a:rPr lang="en-US" altLang="zh-CN" dirty="0"/>
                  <a:t>0</a:t>
                </a:r>
                <a:r>
                  <a:rPr lang="zh-CN" altLang="en-US" dirty="0"/>
                  <a:t>边：</a:t>
                </a:r>
                <a14:m>
                  <m:oMath xmlns:m="http://schemas.openxmlformats.org/officeDocument/2006/math">
                    <m:r>
                      <a:rPr lang="en-US" altLang="zh-CN" b="0" i="1" smtClean="0">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r>
                      <a:rPr lang="en-US" altLang="zh-CN" b="0" i="1" smtClean="0">
                        <a:latin typeface="Cambria Math" panose="02040503050406030204" pitchFamily="18" charset="0"/>
                      </a:rPr>
                      <m:t>→</m:t>
                    </m:r>
                    <m:r>
                      <a:rPr lang="en-US" altLang="zh-CN" b="0" i="1" smtClean="0">
                        <a:latin typeface="Cambria Math" panose="02040503050406030204" pitchFamily="18" charset="0"/>
                      </a:rPr>
                      <m:t>𝑐</m:t>
                    </m:r>
                    <m:r>
                      <a:rPr lang="en-US" altLang="zh-CN" b="0" i="1" smtClean="0">
                        <a:latin typeface="Cambria Math" panose="02040503050406030204" pitchFamily="18" charset="0"/>
                      </a:rPr>
                      <m:t>,…,</m:t>
                    </m:r>
                    <m:r>
                      <a:rPr lang="en-US" altLang="zh-CN" b="0" i="1" smtClean="0">
                        <a:latin typeface="Cambria Math" panose="02040503050406030204" pitchFamily="18" charset="0"/>
                      </a:rPr>
                      <m:t>𝑦</m:t>
                    </m:r>
                    <m:r>
                      <a:rPr lang="en-US" altLang="zh-CN" b="0" i="1" smtClean="0">
                        <a:latin typeface="Cambria Math" panose="02040503050406030204" pitchFamily="18" charset="0"/>
                      </a:rPr>
                      <m:t>→</m:t>
                    </m:r>
                    <m:r>
                      <a:rPr lang="en-US" altLang="zh-CN" b="0" i="1" smtClean="0">
                        <a:latin typeface="Cambria Math" panose="02040503050406030204" pitchFamily="18" charset="0"/>
                      </a:rPr>
                      <m:t>𝑧</m:t>
                    </m:r>
                  </m:oMath>
                </a14:m>
                <a:endParaRPr lang="en-US" altLang="zh-CN" dirty="0"/>
              </a:p>
              <a:p>
                <a:r>
                  <a:rPr lang="zh-CN" altLang="en-US" dirty="0"/>
                  <a:t>那么在之前主席树的过程中，我们不用主席树来维护，直接用</a:t>
                </a:r>
                <a:r>
                  <a:rPr lang="en-US" altLang="zh-CN" dirty="0"/>
                  <a:t>set</a:t>
                </a:r>
                <a:r>
                  <a:rPr lang="zh-CN" altLang="en-US" dirty="0"/>
                  <a:t>取所有出</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𝑗</m:t>
                        </m:r>
                      </m:sub>
                    </m:sSub>
                  </m:oMath>
                </a14:m>
                <a:r>
                  <a:rPr lang="zh-CN" altLang="en-US" dirty="0"/>
                  <a:t>位于</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m:t>
                        </m:r>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r>
                  <a:rPr lang="zh-CN" altLang="en-US" dirty="0"/>
                  <a:t>中的点</a:t>
                </a:r>
                <a14:m>
                  <m:oMath xmlns:m="http://schemas.openxmlformats.org/officeDocument/2006/math">
                    <m:r>
                      <a:rPr lang="en-US" altLang="zh-CN" b="0" i="1" smtClean="0">
                        <a:latin typeface="Cambria Math" panose="02040503050406030204" pitchFamily="18" charset="0"/>
                      </a:rPr>
                      <m:t>𝑗</m:t>
                    </m:r>
                  </m:oMath>
                </a14:m>
                <a:r>
                  <a:rPr lang="zh-CN" altLang="en-US" dirty="0"/>
                  <a:t>，将相邻的两个货物用</a:t>
                </a:r>
                <a:r>
                  <a:rPr lang="en-US" altLang="zh-CN" dirty="0"/>
                  <a:t>0</a:t>
                </a:r>
                <a:r>
                  <a:rPr lang="zh-CN" altLang="en-US" dirty="0"/>
                  <a:t>边连起来</a:t>
                </a:r>
                <a:endParaRPr lang="en-US" altLang="zh-CN" dirty="0"/>
              </a:p>
              <a:p>
                <a:r>
                  <a:rPr lang="zh-CN" altLang="en-US" dirty="0"/>
                  <a:t>如果一个点向左右都连了边，我们就可以将它删掉</a:t>
                </a:r>
                <a:endParaRPr lang="en-US" altLang="zh-CN" dirty="0"/>
              </a:p>
              <a:p>
                <a:r>
                  <a:rPr lang="zh-CN" altLang="en-US" dirty="0"/>
                  <a:t>简单分析一下可以发现时间复杂度为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r>
                          <a:rPr lang="en-US" altLang="zh-CN" b="0" i="1" smtClean="0">
                            <a:latin typeface="Cambria Math" panose="02040503050406030204" pitchFamily="18" charset="0"/>
                          </a:rPr>
                          <m:t>)</m:t>
                        </m:r>
                      </m:e>
                    </m:func>
                  </m:oMath>
                </a14:m>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CB135B9F-18DD-4412-A566-17FD1A565DEE}"/>
                  </a:ext>
                </a:extLst>
              </p:cNvPr>
              <p:cNvSpPr>
                <a:spLocks noGrp="1" noRot="1" noChangeAspect="1" noMove="1" noResize="1" noEditPoints="1" noAdjustHandles="1" noChangeArrowheads="1" noChangeShapeType="1" noTextEdit="1"/>
              </p:cNvSpPr>
              <p:nvPr>
                <p:ph idx="1"/>
              </p:nvPr>
            </p:nvSpPr>
            <p:spPr>
              <a:blipFill>
                <a:blip r:embed="rId2"/>
                <a:stretch>
                  <a:fillRect l="-696" t="-2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758578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0DEC04-1277-4141-888E-004FD2D460D6}"/>
              </a:ext>
            </a:extLst>
          </p:cNvPr>
          <p:cNvSpPr>
            <a:spLocks noGrp="1"/>
          </p:cNvSpPr>
          <p:nvPr>
            <p:ph type="title"/>
          </p:nvPr>
        </p:nvSpPr>
        <p:spPr/>
        <p:txBody>
          <a:bodyPr/>
          <a:lstStyle/>
          <a:p>
            <a:r>
              <a:rPr lang="en-US" altLang="zh-CN" dirty="0"/>
              <a:t>Dragon 2</a:t>
            </a:r>
            <a:endParaRPr lang="zh-CN" altLang="en-US" dirty="0"/>
          </a:p>
        </p:txBody>
      </p:sp>
      <p:sp>
        <p:nvSpPr>
          <p:cNvPr id="3" name="内容占位符 2">
            <a:extLst>
              <a:ext uri="{FF2B5EF4-FFF2-40B4-BE49-F238E27FC236}">
                <a16:creationId xmlns:a16="http://schemas.microsoft.com/office/drawing/2014/main" id="{CA962188-0EF9-4905-B720-A247F63752FA}"/>
              </a:ext>
            </a:extLst>
          </p:cNvPr>
          <p:cNvSpPr>
            <a:spLocks noGrp="1"/>
          </p:cNvSpPr>
          <p:nvPr>
            <p:ph idx="1"/>
          </p:nvPr>
        </p:nvSpPr>
        <p:spPr/>
        <p:txBody>
          <a:bodyPr/>
          <a:lstStyle/>
          <a:p>
            <a:r>
              <a:rPr lang="zh-CN" altLang="en-US" dirty="0"/>
              <a:t>我们将龙抽象为点</a:t>
            </a:r>
            <a:endParaRPr lang="en-US" altLang="zh-CN" dirty="0"/>
          </a:p>
          <a:p>
            <a:r>
              <a:rPr lang="zh-CN" altLang="en-US" dirty="0"/>
              <a:t>首先观察一下两个点所成的射线和线段相交有什么性质</a:t>
            </a:r>
          </a:p>
        </p:txBody>
      </p:sp>
    </p:spTree>
    <p:extLst>
      <p:ext uri="{BB962C8B-B14F-4D97-AF65-F5344CB8AC3E}">
        <p14:creationId xmlns:p14="http://schemas.microsoft.com/office/powerpoint/2010/main" val="9866958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00A64F3-7E87-48AF-96D6-DCAB7F0D3E94}"/>
              </a:ext>
            </a:extLst>
          </p:cNvPr>
          <p:cNvSpPr>
            <a:spLocks noGrp="1"/>
          </p:cNvSpPr>
          <p:nvPr>
            <p:ph type="title"/>
          </p:nvPr>
        </p:nvSpPr>
        <p:spPr/>
        <p:txBody>
          <a:bodyPr/>
          <a:lstStyle/>
          <a:p>
            <a:r>
              <a:rPr lang="en-US" altLang="zh-CN" dirty="0"/>
              <a:t>Dragon 2</a:t>
            </a:r>
            <a:endParaRPr lang="zh-CN" altLang="en-US" dirty="0"/>
          </a:p>
        </p:txBody>
      </p:sp>
      <p:pic>
        <p:nvPicPr>
          <p:cNvPr id="8" name="内容占位符 7">
            <a:extLst>
              <a:ext uri="{FF2B5EF4-FFF2-40B4-BE49-F238E27FC236}">
                <a16:creationId xmlns:a16="http://schemas.microsoft.com/office/drawing/2014/main" id="{8CE9D4C3-3A65-4091-8E85-EB0DFA574362}"/>
              </a:ext>
            </a:extLst>
          </p:cNvPr>
          <p:cNvPicPr>
            <a:picLocks noGrp="1" noChangeAspect="1"/>
          </p:cNvPicPr>
          <p:nvPr>
            <p:ph sz="half" idx="1"/>
          </p:nvPr>
        </p:nvPicPr>
        <p:blipFill>
          <a:blip r:embed="rId2"/>
          <a:stretch>
            <a:fillRect/>
          </a:stretch>
        </p:blipFill>
        <p:spPr>
          <a:xfrm>
            <a:off x="1116497" y="1825625"/>
            <a:ext cx="4625006" cy="4351338"/>
          </a:xfrm>
          <a:prstGeom prst="rect">
            <a:avLst/>
          </a:prstGeom>
        </p:spPr>
      </p:pic>
      <mc:AlternateContent xmlns:mc="http://schemas.openxmlformats.org/markup-compatibility/2006" xmlns:a14="http://schemas.microsoft.com/office/drawing/2010/main">
        <mc:Choice Requires="a14">
          <p:sp>
            <p:nvSpPr>
              <p:cNvPr id="4" name="内容占位符 3">
                <a:extLst>
                  <a:ext uri="{FF2B5EF4-FFF2-40B4-BE49-F238E27FC236}">
                    <a16:creationId xmlns:a16="http://schemas.microsoft.com/office/drawing/2014/main" id="{AC857DB6-398F-48C9-8D8F-9504407EF3CA}"/>
                  </a:ext>
                </a:extLst>
              </p:cNvPr>
              <p:cNvSpPr>
                <a:spLocks noGrp="1"/>
              </p:cNvSpPr>
              <p:nvPr>
                <p:ph sz="half" idx="2"/>
              </p:nvPr>
            </p:nvSpPr>
            <p:spPr/>
            <p:txBody>
              <a:bodyPr>
                <a:normAutofit fontScale="92500" lnSpcReduction="10000"/>
              </a:bodyPr>
              <a:lstStyle/>
              <a:p>
                <a:r>
                  <a:rPr lang="zh-CN" altLang="en-US" dirty="0"/>
                  <a:t>首先来看这种情况，即</a:t>
                </a:r>
                <a14:m>
                  <m:oMath xmlns:m="http://schemas.openxmlformats.org/officeDocument/2006/math">
                    <m:r>
                      <a:rPr lang="en-US" altLang="zh-CN" i="1" dirty="0" smtClean="0">
                        <a:latin typeface="Cambria Math" panose="02040503050406030204" pitchFamily="18" charset="0"/>
                      </a:rPr>
                      <m:t>𝐶</m:t>
                    </m:r>
                    <m:r>
                      <a:rPr lang="en-US" altLang="zh-CN" i="1" dirty="0" smtClean="0">
                        <a:latin typeface="Cambria Math" panose="02040503050406030204" pitchFamily="18" charset="0"/>
                      </a:rPr>
                      <m:t>,</m:t>
                    </m:r>
                    <m:r>
                      <a:rPr lang="en-US" altLang="zh-CN" i="1" dirty="0" smtClean="0">
                        <a:latin typeface="Cambria Math" panose="02040503050406030204" pitchFamily="18" charset="0"/>
                      </a:rPr>
                      <m:t>𝐷</m:t>
                    </m:r>
                  </m:oMath>
                </a14:m>
                <a:r>
                  <a:rPr lang="zh-CN" altLang="en-US" dirty="0"/>
                  <a:t>都在</a:t>
                </a:r>
                <a14:m>
                  <m:oMath xmlns:m="http://schemas.openxmlformats.org/officeDocument/2006/math">
                    <m:acc>
                      <m:accPr>
                        <m:chr m:val="⃗"/>
                        <m:ctrlPr>
                          <a:rPr lang="zh-CN" altLang="en-US" i="1">
                            <a:latin typeface="Cambria Math" panose="02040503050406030204" pitchFamily="18" charset="0"/>
                          </a:rPr>
                        </m:ctrlPr>
                      </m:accPr>
                      <m:e>
                        <m:r>
                          <m:rPr>
                            <m:sty m:val="p"/>
                          </m:rPr>
                          <a:rPr lang="en-US" altLang="zh-CN" i="1">
                            <a:latin typeface="Cambria Math" panose="02040503050406030204" pitchFamily="18" charset="0"/>
                          </a:rPr>
                          <m:t>A</m:t>
                        </m:r>
                        <m:r>
                          <a:rPr lang="en-US" altLang="zh-CN" i="1">
                            <a:latin typeface="Cambria Math" panose="02040503050406030204" pitchFamily="18" charset="0"/>
                          </a:rPr>
                          <m:t>𝐵</m:t>
                        </m:r>
                      </m:e>
                    </m:acc>
                  </m:oMath>
                </a14:m>
                <a:r>
                  <a:rPr lang="zh-CN" altLang="en-US" dirty="0"/>
                  <a:t>的右侧</a:t>
                </a:r>
                <a:endParaRPr lang="en-US" altLang="zh-CN" dirty="0"/>
              </a:p>
              <a:p>
                <a:r>
                  <a:rPr lang="zh-CN" altLang="en-US" dirty="0"/>
                  <a:t>对所有的点</a:t>
                </a:r>
                <a14:m>
                  <m:oMath xmlns:m="http://schemas.openxmlformats.org/officeDocument/2006/math">
                    <m:r>
                      <a:rPr lang="en-US" altLang="zh-CN" b="0" i="1" smtClean="0">
                        <a:latin typeface="Cambria Math" panose="02040503050406030204" pitchFamily="18" charset="0"/>
                      </a:rPr>
                      <m:t>𝑃</m:t>
                    </m:r>
                    <m:r>
                      <a:rPr lang="zh-CN" altLang="en-US" i="1">
                        <a:latin typeface="Cambria Math" panose="02040503050406030204" pitchFamily="18" charset="0"/>
                      </a:rPr>
                      <m:t>，</m:t>
                    </m:r>
                  </m:oMath>
                </a14:m>
                <a:r>
                  <a:rPr lang="zh-CN" altLang="en-US" dirty="0"/>
                  <a:t>我们把向量</a:t>
                </a:r>
                <a14:m>
                  <m:oMath xmlns:m="http://schemas.openxmlformats.org/officeDocument/2006/math">
                    <m:acc>
                      <m:accPr>
                        <m:chr m:val="⃗"/>
                        <m:ctrlPr>
                          <a:rPr lang="zh-CN" altLang="en-US" i="1" smtClean="0">
                            <a:latin typeface="Cambria Math" panose="02040503050406030204" pitchFamily="18" charset="0"/>
                          </a:rPr>
                        </m:ctrlPr>
                      </m:accPr>
                      <m:e>
                        <m:r>
                          <a:rPr lang="en-US" altLang="zh-CN" b="0" i="1" smtClean="0">
                            <a:latin typeface="Cambria Math" panose="02040503050406030204" pitchFamily="18" charset="0"/>
                          </a:rPr>
                          <m:t>𝐴𝑃</m:t>
                        </m:r>
                      </m:e>
                    </m:acc>
                    <m:r>
                      <a:rPr lang="zh-CN" altLang="en-US" i="1">
                        <a:latin typeface="Cambria Math" panose="02040503050406030204" pitchFamily="18" charset="0"/>
                      </a:rPr>
                      <m:t>排序</m:t>
                    </m:r>
                  </m:oMath>
                </a14:m>
                <a:r>
                  <a:rPr lang="zh-CN" altLang="en-US" dirty="0"/>
                  <a:t>，排序的关键字是</a:t>
                </a:r>
                <a14:m>
                  <m:oMath xmlns:m="http://schemas.openxmlformats.org/officeDocument/2006/math">
                    <m:acc>
                      <m:accPr>
                        <m:chr m:val="⃗"/>
                        <m:ctrlPr>
                          <a:rPr lang="zh-CN" altLang="en-US" i="1">
                            <a:latin typeface="Cambria Math" panose="02040503050406030204" pitchFamily="18" charset="0"/>
                          </a:rPr>
                        </m:ctrlPr>
                      </m:accPr>
                      <m:e>
                        <m:r>
                          <m:rPr>
                            <m:sty m:val="p"/>
                          </m:rPr>
                          <a:rPr lang="en-US" altLang="zh-CN" i="1" smtClean="0">
                            <a:latin typeface="Cambria Math" panose="02040503050406030204" pitchFamily="18" charset="0"/>
                          </a:rPr>
                          <m:t>A</m:t>
                        </m:r>
                        <m:r>
                          <a:rPr lang="en-US" altLang="zh-CN" b="0" i="1" smtClean="0">
                            <a:latin typeface="Cambria Math" panose="02040503050406030204" pitchFamily="18" charset="0"/>
                          </a:rPr>
                          <m:t>𝐵</m:t>
                        </m:r>
                      </m:e>
                    </m:acc>
                  </m:oMath>
                </a14:m>
                <a:r>
                  <a:rPr lang="zh-CN" altLang="en-US" dirty="0"/>
                  <a:t>绕</a:t>
                </a:r>
                <a14:m>
                  <m:oMath xmlns:m="http://schemas.openxmlformats.org/officeDocument/2006/math">
                    <m:r>
                      <a:rPr lang="en-US" altLang="zh-CN" i="1" dirty="0" smtClean="0">
                        <a:latin typeface="Cambria Math" panose="02040503050406030204" pitchFamily="18" charset="0"/>
                      </a:rPr>
                      <m:t>𝐴</m:t>
                    </m:r>
                  </m:oMath>
                </a14:m>
                <a:r>
                  <a:rPr lang="zh-CN" altLang="en-US" dirty="0"/>
                  <a:t>点逆时针旋转得到</a:t>
                </a:r>
                <a14:m>
                  <m:oMath xmlns:m="http://schemas.openxmlformats.org/officeDocument/2006/math">
                    <m:acc>
                      <m:accPr>
                        <m:chr m:val="⃗"/>
                        <m:ctrlPr>
                          <a:rPr lang="zh-CN" altLang="en-US" i="1">
                            <a:latin typeface="Cambria Math" panose="02040503050406030204" pitchFamily="18" charset="0"/>
                          </a:rPr>
                        </m:ctrlPr>
                      </m:accPr>
                      <m:e>
                        <m:r>
                          <a:rPr lang="en-US" altLang="zh-CN" i="1">
                            <a:latin typeface="Cambria Math" panose="02040503050406030204" pitchFamily="18" charset="0"/>
                          </a:rPr>
                          <m:t>𝐴𝑃</m:t>
                        </m:r>
                      </m:e>
                    </m:acc>
                  </m:oMath>
                </a14:m>
                <a:r>
                  <a:rPr lang="zh-CN" altLang="en-US" dirty="0"/>
                  <a:t>所需要的角度，我们假设排序后点</a:t>
                </a:r>
                <a14:m>
                  <m:oMath xmlns:m="http://schemas.openxmlformats.org/officeDocument/2006/math">
                    <m:r>
                      <a:rPr lang="en-US" altLang="zh-CN" b="0" i="1" dirty="0" smtClean="0">
                        <a:latin typeface="Cambria Math" panose="02040503050406030204" pitchFamily="18" charset="0"/>
                      </a:rPr>
                      <m:t>𝑃</m:t>
                    </m:r>
                  </m:oMath>
                </a14:m>
                <a:r>
                  <a:rPr lang="zh-CN" altLang="en-US" dirty="0"/>
                  <a:t>对应的向量的排名为</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𝑃</m:t>
                        </m:r>
                      </m:sub>
                    </m:sSub>
                  </m:oMath>
                </a14:m>
                <a:endParaRPr lang="en-US" altLang="zh-CN" dirty="0"/>
              </a:p>
              <a:p>
                <a:r>
                  <a:rPr lang="zh-CN" altLang="en-US" dirty="0"/>
                  <a:t>对</a:t>
                </a:r>
                <a14:m>
                  <m:oMath xmlns:m="http://schemas.openxmlformats.org/officeDocument/2006/math">
                    <m:r>
                      <a:rPr lang="en-US" altLang="zh-CN" b="0" i="1" dirty="0" smtClean="0">
                        <a:latin typeface="Cambria Math" panose="02040503050406030204" pitchFamily="18" charset="0"/>
                      </a:rPr>
                      <m:t>𝐵</m:t>
                    </m:r>
                  </m:oMath>
                </a14:m>
                <a:r>
                  <a:rPr lang="zh-CN" altLang="en-US" dirty="0"/>
                  <a:t>同理得到</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𝑃</m:t>
                        </m:r>
                      </m:sub>
                    </m:sSub>
                  </m:oMath>
                </a14:m>
                <a:endParaRPr lang="en-US" altLang="zh-CN" dirty="0"/>
              </a:p>
              <a:p>
                <a:r>
                  <a:rPr lang="zh-CN" altLang="en-US" dirty="0"/>
                  <a:t>那么在左图的情况下，射线</a:t>
                </a:r>
                <a14:m>
                  <m:oMath xmlns:m="http://schemas.openxmlformats.org/officeDocument/2006/math">
                    <m:r>
                      <a:rPr lang="en-US" altLang="zh-CN" i="1" dirty="0" smtClean="0">
                        <a:latin typeface="Cambria Math" panose="02040503050406030204" pitchFamily="18" charset="0"/>
                      </a:rPr>
                      <m:t>𝐶𝐷</m:t>
                    </m:r>
                  </m:oMath>
                </a14:m>
                <a:r>
                  <a:rPr lang="zh-CN" altLang="en-US" dirty="0"/>
                  <a:t>与线段</a:t>
                </a:r>
                <a14:m>
                  <m:oMath xmlns:m="http://schemas.openxmlformats.org/officeDocument/2006/math">
                    <m:r>
                      <a:rPr lang="en-US" altLang="zh-CN" i="1" dirty="0" smtClean="0">
                        <a:latin typeface="Cambria Math" panose="02040503050406030204" pitchFamily="18" charset="0"/>
                      </a:rPr>
                      <m:t>𝐴𝐵</m:t>
                    </m:r>
                  </m:oMath>
                </a14:m>
                <a:r>
                  <a:rPr lang="zh-CN" altLang="en-US" dirty="0"/>
                  <a:t>相交的条件为</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𝐷</m:t>
                        </m:r>
                      </m:sub>
                    </m:sSub>
                    <m:r>
                      <a:rPr lang="en-US" altLang="zh-CN" b="0" i="1" smtClean="0">
                        <a:latin typeface="Cambria Math" panose="02040503050406030204" pitchFamily="18" charset="0"/>
                      </a:rPr>
                      <m:t>&gt;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𝑎</m:t>
                        </m:r>
                      </m:e>
                      <m:sub>
                        <m:r>
                          <a:rPr lang="en-US" altLang="zh-CN" b="0" i="1" smtClean="0">
                            <a:latin typeface="Cambria Math" panose="02040503050406030204" pitchFamily="18" charset="0"/>
                          </a:rPr>
                          <m:t>𝐶</m:t>
                        </m:r>
                      </m:sub>
                    </m:sSub>
                    <m:r>
                      <a:rPr lang="zh-CN" altLang="en-US" i="1">
                        <a:latin typeface="Cambria Math" panose="02040503050406030204" pitchFamily="18" charset="0"/>
                      </a:rPr>
                      <m:t>且</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𝐷</m:t>
                        </m:r>
                      </m:sub>
                    </m:sSub>
                    <m:r>
                      <a:rPr lang="en-US" altLang="zh-CN" b="0" i="1" smtClean="0">
                        <a:latin typeface="Cambria Math" panose="02040503050406030204" pitchFamily="18" charset="0"/>
                      </a:rPr>
                      <m:t>&lt;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𝑏</m:t>
                        </m:r>
                      </m:e>
                      <m:sub>
                        <m:r>
                          <a:rPr lang="en-US" altLang="zh-CN" b="0" i="1" smtClean="0">
                            <a:latin typeface="Cambria Math" panose="02040503050406030204" pitchFamily="18" charset="0"/>
                          </a:rPr>
                          <m:t>𝐶</m:t>
                        </m:r>
                      </m:sub>
                    </m:sSub>
                  </m:oMath>
                </a14:m>
                <a:endParaRPr lang="zh-CN" altLang="en-US" dirty="0"/>
              </a:p>
            </p:txBody>
          </p:sp>
        </mc:Choice>
        <mc:Fallback xmlns="">
          <p:sp>
            <p:nvSpPr>
              <p:cNvPr id="4" name="内容占位符 3">
                <a:extLst>
                  <a:ext uri="{FF2B5EF4-FFF2-40B4-BE49-F238E27FC236}">
                    <a16:creationId xmlns:a16="http://schemas.microsoft.com/office/drawing/2014/main" id="{AC857DB6-398F-48C9-8D8F-9504407EF3CA}"/>
                  </a:ext>
                </a:extLst>
              </p:cNvPr>
              <p:cNvSpPr>
                <a:spLocks noGrp="1" noRot="1" noChangeAspect="1" noMove="1" noResize="1" noEditPoints="1" noAdjustHandles="1" noChangeArrowheads="1" noChangeShapeType="1" noTextEdit="1"/>
              </p:cNvSpPr>
              <p:nvPr>
                <p:ph sz="half" idx="2"/>
              </p:nvPr>
            </p:nvSpPr>
            <p:spPr>
              <a:blipFill>
                <a:blip r:embed="rId3"/>
                <a:stretch>
                  <a:fillRect l="-1882" t="-2801" r="-84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8073322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46DE50-FDFF-41B8-8F66-B907CD188946}"/>
              </a:ext>
            </a:extLst>
          </p:cNvPr>
          <p:cNvSpPr>
            <a:spLocks noGrp="1"/>
          </p:cNvSpPr>
          <p:nvPr>
            <p:ph type="title"/>
          </p:nvPr>
        </p:nvSpPr>
        <p:spPr/>
        <p:txBody>
          <a:bodyPr/>
          <a:lstStyle/>
          <a:p>
            <a:r>
              <a:rPr lang="en-US" altLang="zh-CN" dirty="0"/>
              <a:t>Dragon 2</a:t>
            </a:r>
            <a:endParaRPr lang="zh-CN" altLang="en-US" dirty="0"/>
          </a:p>
        </p:txBody>
      </p:sp>
      <p:pic>
        <p:nvPicPr>
          <p:cNvPr id="5" name="内容占位符 4">
            <a:extLst>
              <a:ext uri="{FF2B5EF4-FFF2-40B4-BE49-F238E27FC236}">
                <a16:creationId xmlns:a16="http://schemas.microsoft.com/office/drawing/2014/main" id="{C51EA1F8-8671-4A5F-9FF5-F3C6A9B4B162}"/>
              </a:ext>
            </a:extLst>
          </p:cNvPr>
          <p:cNvPicPr>
            <a:picLocks noGrp="1" noChangeAspect="1"/>
          </p:cNvPicPr>
          <p:nvPr>
            <p:ph sz="half" idx="1"/>
          </p:nvPr>
        </p:nvPicPr>
        <p:blipFill>
          <a:blip r:embed="rId2"/>
          <a:stretch>
            <a:fillRect/>
          </a:stretch>
        </p:blipFill>
        <p:spPr>
          <a:xfrm>
            <a:off x="838200" y="1935704"/>
            <a:ext cx="5181600" cy="4131180"/>
          </a:xfrm>
          <a:prstGeom prst="rect">
            <a:avLst/>
          </a:prstGeom>
        </p:spPr>
      </p:pic>
      <mc:AlternateContent xmlns:mc="http://schemas.openxmlformats.org/markup-compatibility/2006" xmlns:a14="http://schemas.microsoft.com/office/drawing/2010/main">
        <mc:Choice Requires="a14">
          <p:sp>
            <p:nvSpPr>
              <p:cNvPr id="4" name="内容占位符 3">
                <a:extLst>
                  <a:ext uri="{FF2B5EF4-FFF2-40B4-BE49-F238E27FC236}">
                    <a16:creationId xmlns:a16="http://schemas.microsoft.com/office/drawing/2014/main" id="{B0966111-1E83-4247-AF55-ABC852E3C4BA}"/>
                  </a:ext>
                </a:extLst>
              </p:cNvPr>
              <p:cNvSpPr>
                <a:spLocks noGrp="1"/>
              </p:cNvSpPr>
              <p:nvPr>
                <p:ph sz="half" idx="2"/>
              </p:nvPr>
            </p:nvSpPr>
            <p:spPr/>
            <p:txBody>
              <a:bodyPr>
                <a:normAutofit/>
              </a:bodyPr>
              <a:lstStyle/>
              <a:p>
                <a:r>
                  <a:rPr lang="zh-CN" altLang="en-US" dirty="0"/>
                  <a:t>再来看这种情况，即</a:t>
                </a:r>
                <a14:m>
                  <m:oMath xmlns:m="http://schemas.openxmlformats.org/officeDocument/2006/math">
                    <m:r>
                      <a:rPr lang="en-US" altLang="zh-CN" i="1" dirty="0">
                        <a:latin typeface="Cambria Math" panose="02040503050406030204" pitchFamily="18" charset="0"/>
                      </a:rPr>
                      <m:t>𝐶</m:t>
                    </m:r>
                  </m:oMath>
                </a14:m>
                <a:r>
                  <a:rPr lang="zh-CN" altLang="en-US" dirty="0"/>
                  <a:t>在</a:t>
                </a:r>
                <a14:m>
                  <m:oMath xmlns:m="http://schemas.openxmlformats.org/officeDocument/2006/math">
                    <m:acc>
                      <m:accPr>
                        <m:chr m:val="⃗"/>
                        <m:ctrlPr>
                          <a:rPr lang="zh-CN" altLang="en-US" i="1">
                            <a:latin typeface="Cambria Math" panose="02040503050406030204" pitchFamily="18" charset="0"/>
                          </a:rPr>
                        </m:ctrlPr>
                      </m:accPr>
                      <m:e>
                        <m:r>
                          <m:rPr>
                            <m:sty m:val="p"/>
                          </m:rPr>
                          <a:rPr lang="en-US" altLang="zh-CN" i="1">
                            <a:latin typeface="Cambria Math" panose="02040503050406030204" pitchFamily="18" charset="0"/>
                          </a:rPr>
                          <m:t>A</m:t>
                        </m:r>
                        <m:r>
                          <a:rPr lang="en-US" altLang="zh-CN" i="1">
                            <a:latin typeface="Cambria Math" panose="02040503050406030204" pitchFamily="18" charset="0"/>
                          </a:rPr>
                          <m:t>𝐵</m:t>
                        </m:r>
                      </m:e>
                    </m:acc>
                  </m:oMath>
                </a14:m>
                <a:r>
                  <a:rPr lang="zh-CN" altLang="en-US" dirty="0"/>
                  <a:t>的右侧，</a:t>
                </a:r>
                <a14:m>
                  <m:oMath xmlns:m="http://schemas.openxmlformats.org/officeDocument/2006/math">
                    <m:r>
                      <a:rPr lang="en-US" altLang="zh-CN" i="1" dirty="0">
                        <a:latin typeface="Cambria Math" panose="02040503050406030204" pitchFamily="18" charset="0"/>
                      </a:rPr>
                      <m:t>𝐷</m:t>
                    </m:r>
                  </m:oMath>
                </a14:m>
                <a:r>
                  <a:rPr lang="zh-CN" altLang="en-US" dirty="0"/>
                  <a:t>在</a:t>
                </a:r>
                <a14:m>
                  <m:oMath xmlns:m="http://schemas.openxmlformats.org/officeDocument/2006/math">
                    <m:acc>
                      <m:accPr>
                        <m:chr m:val="⃗"/>
                        <m:ctrlPr>
                          <a:rPr lang="zh-CN" altLang="en-US" i="1">
                            <a:latin typeface="Cambria Math" panose="02040503050406030204" pitchFamily="18" charset="0"/>
                          </a:rPr>
                        </m:ctrlPr>
                      </m:accPr>
                      <m:e>
                        <m:r>
                          <m:rPr>
                            <m:sty m:val="p"/>
                          </m:rPr>
                          <a:rPr lang="en-US" altLang="zh-CN" i="1">
                            <a:latin typeface="Cambria Math" panose="02040503050406030204" pitchFamily="18" charset="0"/>
                          </a:rPr>
                          <m:t>A</m:t>
                        </m:r>
                        <m:r>
                          <a:rPr lang="en-US" altLang="zh-CN" i="1">
                            <a:latin typeface="Cambria Math" panose="02040503050406030204" pitchFamily="18" charset="0"/>
                          </a:rPr>
                          <m:t>𝐵</m:t>
                        </m:r>
                      </m:e>
                    </m:acc>
                  </m:oMath>
                </a14:m>
                <a:r>
                  <a:rPr lang="zh-CN" altLang="en-US" dirty="0"/>
                  <a:t>的左侧</a:t>
                </a:r>
                <a:endParaRPr lang="en-US" altLang="zh-CN" dirty="0"/>
              </a:p>
              <a:p>
                <a:r>
                  <a:rPr lang="zh-CN" altLang="en-US" dirty="0"/>
                  <a:t>对所有的点</a:t>
                </a:r>
                <a14:m>
                  <m:oMath xmlns:m="http://schemas.openxmlformats.org/officeDocument/2006/math">
                    <m:r>
                      <a:rPr lang="en-US" altLang="zh-CN" b="0" i="1" smtClean="0">
                        <a:latin typeface="Cambria Math" panose="02040503050406030204" pitchFamily="18" charset="0"/>
                      </a:rPr>
                      <m:t>𝑃</m:t>
                    </m:r>
                  </m:oMath>
                </a14:m>
                <a:r>
                  <a:rPr lang="zh-CN" altLang="en-US" dirty="0"/>
                  <a:t>，作关于点</a:t>
                </a:r>
                <a14:m>
                  <m:oMath xmlns:m="http://schemas.openxmlformats.org/officeDocument/2006/math">
                    <m:r>
                      <a:rPr lang="en-US" altLang="zh-CN" b="0" i="1" smtClean="0">
                        <a:latin typeface="Cambria Math" panose="02040503050406030204" pitchFamily="18" charset="0"/>
                      </a:rPr>
                      <m:t>𝐴</m:t>
                    </m:r>
                  </m:oMath>
                </a14:m>
                <a:r>
                  <a:rPr lang="zh-CN" altLang="en-US" dirty="0"/>
                  <a:t>的对称点</a:t>
                </a:r>
                <a14:m>
                  <m:oMath xmlns:m="http://schemas.openxmlformats.org/officeDocument/2006/math">
                    <m:r>
                      <a:rPr lang="en-US" altLang="zh-CN" b="0" i="1" smtClean="0">
                        <a:latin typeface="Cambria Math" panose="02040503050406030204" pitchFamily="18" charset="0"/>
                      </a:rPr>
                      <m:t>𝑃</m:t>
                    </m:r>
                    <m:r>
                      <a:rPr lang="en-US" altLang="zh-CN" b="0" i="1" smtClean="0">
                        <a:latin typeface="Cambria Math" panose="02040503050406030204" pitchFamily="18" charset="0"/>
                      </a:rPr>
                      <m:t>′</m:t>
                    </m:r>
                  </m:oMath>
                </a14:m>
                <a:r>
                  <a:rPr lang="zh-CN" altLang="en-US" dirty="0"/>
                  <a:t>，对所有的</a:t>
                </a:r>
                <a14:m>
                  <m:oMath xmlns:m="http://schemas.openxmlformats.org/officeDocument/2006/math">
                    <m:acc>
                      <m:accPr>
                        <m:chr m:val="⃗"/>
                        <m:ctrlPr>
                          <a:rPr lang="en-US" altLang="zh-CN" i="1">
                            <a:latin typeface="Cambria Math" panose="02040503050406030204" pitchFamily="18" charset="0"/>
                          </a:rPr>
                        </m:ctrlPr>
                      </m:accPr>
                      <m:e>
                        <m:r>
                          <a:rPr lang="en-US" altLang="zh-CN" i="1">
                            <a:latin typeface="Cambria Math" panose="02040503050406030204" pitchFamily="18" charset="0"/>
                          </a:rPr>
                          <m:t>𝐴</m:t>
                        </m:r>
                        <m:r>
                          <a:rPr lang="en-US" altLang="zh-CN" b="0" i="1" smtClean="0">
                            <a:latin typeface="Cambria Math" panose="02040503050406030204" pitchFamily="18" charset="0"/>
                          </a:rPr>
                          <m:t>𝑃</m:t>
                        </m:r>
                      </m:e>
                    </m:acc>
                    <m:r>
                      <a:rPr lang="zh-CN" altLang="en-US" i="1">
                        <a:latin typeface="Cambria Math" panose="02040503050406030204" pitchFamily="18" charset="0"/>
                      </a:rPr>
                      <m:t>和</m:t>
                    </m:r>
                    <m:acc>
                      <m:accPr>
                        <m:chr m:val="⃗"/>
                        <m:ctrlPr>
                          <a:rPr lang="en-US" altLang="zh-CN" b="0" i="1" smtClean="0">
                            <a:latin typeface="Cambria Math" panose="02040503050406030204" pitchFamily="18" charset="0"/>
                          </a:rPr>
                        </m:ctrlPr>
                      </m:accPr>
                      <m:e>
                        <m:r>
                          <a:rPr lang="en-US" altLang="zh-CN" i="1">
                            <a:latin typeface="Cambria Math" panose="02040503050406030204" pitchFamily="18" charset="0"/>
                          </a:rPr>
                          <m:t>𝐴</m:t>
                        </m:r>
                        <m:sSup>
                          <m:sSupPr>
                            <m:ctrlPr>
                              <a:rPr lang="en-US" altLang="zh-CN" i="1">
                                <a:latin typeface="Cambria Math" panose="02040503050406030204" pitchFamily="18" charset="0"/>
                              </a:rPr>
                            </m:ctrlPr>
                          </m:sSupPr>
                          <m:e>
                            <m:r>
                              <a:rPr lang="en-US" altLang="zh-CN" b="0" i="1" smtClean="0">
                                <a:latin typeface="Cambria Math" panose="02040503050406030204" pitchFamily="18" charset="0"/>
                              </a:rPr>
                              <m:t>𝑃</m:t>
                            </m:r>
                          </m:e>
                          <m:sup>
                            <m:r>
                              <a:rPr lang="en-US" altLang="zh-CN" i="1">
                                <a:latin typeface="Cambria Math" panose="02040503050406030204" pitchFamily="18" charset="0"/>
                              </a:rPr>
                              <m:t>′</m:t>
                            </m:r>
                          </m:sup>
                        </m:sSup>
                      </m:e>
                    </m:acc>
                  </m:oMath>
                </a14:m>
                <a:r>
                  <a:rPr lang="en-US" altLang="zh-CN" dirty="0"/>
                  <a:t> </a:t>
                </a:r>
                <a:r>
                  <a:rPr lang="zh-CN" altLang="en-US" dirty="0"/>
                  <a:t>按照和之前一样的方法排序</a:t>
                </a:r>
                <a:endParaRPr lang="en-US" altLang="zh-CN" dirty="0"/>
              </a:p>
              <a:p>
                <a:r>
                  <a:rPr lang="zh-CN" altLang="en-US" dirty="0"/>
                  <a:t>假设点</a:t>
                </a:r>
                <a14:m>
                  <m:oMath xmlns:m="http://schemas.openxmlformats.org/officeDocument/2006/math">
                    <m:r>
                      <a:rPr lang="en-US" altLang="zh-CN" b="0" i="1" smtClean="0">
                        <a:latin typeface="Cambria Math" panose="02040503050406030204" pitchFamily="18" charset="0"/>
                      </a:rPr>
                      <m:t>𝑃</m:t>
                    </m:r>
                  </m:oMath>
                </a14:m>
                <a:r>
                  <a:rPr lang="zh-CN" altLang="en-US" dirty="0"/>
                  <a:t>对应的向量</a:t>
                </a:r>
                <a14:m>
                  <m:oMath xmlns:m="http://schemas.openxmlformats.org/officeDocument/2006/math">
                    <m:acc>
                      <m:accPr>
                        <m:chr m:val="⃗"/>
                        <m:ctrlPr>
                          <a:rPr lang="en-US" altLang="zh-CN" i="1">
                            <a:latin typeface="Cambria Math" panose="02040503050406030204" pitchFamily="18" charset="0"/>
                          </a:rPr>
                        </m:ctrlPr>
                      </m:accPr>
                      <m:e>
                        <m:r>
                          <a:rPr lang="en-US" altLang="zh-CN" i="1">
                            <a:latin typeface="Cambria Math" panose="02040503050406030204" pitchFamily="18" charset="0"/>
                          </a:rPr>
                          <m:t>𝐴</m:t>
                        </m:r>
                        <m:sSup>
                          <m:sSupPr>
                            <m:ctrlPr>
                              <a:rPr lang="en-US" altLang="zh-CN" i="1">
                                <a:latin typeface="Cambria Math" panose="02040503050406030204" pitchFamily="18" charset="0"/>
                              </a:rPr>
                            </m:ctrlPr>
                          </m:sSupPr>
                          <m:e>
                            <m:r>
                              <a:rPr lang="en-US" altLang="zh-CN" i="1">
                                <a:latin typeface="Cambria Math" panose="02040503050406030204" pitchFamily="18" charset="0"/>
                              </a:rPr>
                              <m:t>𝑃</m:t>
                            </m:r>
                          </m:e>
                          <m:sup>
                            <m:r>
                              <a:rPr lang="en-US" altLang="zh-CN" i="1">
                                <a:latin typeface="Cambria Math" panose="02040503050406030204" pitchFamily="18" charset="0"/>
                              </a:rPr>
                              <m:t>′</m:t>
                            </m:r>
                          </m:sup>
                        </m:sSup>
                      </m:e>
                    </m:acc>
                  </m:oMath>
                </a14:m>
                <a:r>
                  <a:rPr lang="zh-CN" altLang="en-US" dirty="0"/>
                  <a:t>排名为</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𝑐</m:t>
                        </m:r>
                      </m:e>
                      <m:sub>
                        <m:r>
                          <a:rPr lang="en-US" altLang="zh-CN" b="0" i="1" smtClean="0">
                            <a:latin typeface="Cambria Math" panose="02040503050406030204" pitchFamily="18" charset="0"/>
                          </a:rPr>
                          <m:t>𝑖</m:t>
                        </m:r>
                      </m:sub>
                    </m:sSub>
                    <m:r>
                      <a:rPr lang="zh-CN" altLang="en-US" i="1">
                        <a:latin typeface="Cambria Math" panose="02040503050406030204" pitchFamily="18" charset="0"/>
                      </a:rPr>
                      <m:t>，</m:t>
                    </m:r>
                  </m:oMath>
                </a14:m>
                <a:r>
                  <a:rPr lang="zh-CN" altLang="en-US" dirty="0"/>
                  <a:t>对</a:t>
                </a:r>
                <a14:m>
                  <m:oMath xmlns:m="http://schemas.openxmlformats.org/officeDocument/2006/math">
                    <m:r>
                      <a:rPr lang="en-US" altLang="zh-CN" i="1" dirty="0">
                        <a:latin typeface="Cambria Math" panose="02040503050406030204" pitchFamily="18" charset="0"/>
                      </a:rPr>
                      <m:t>𝐵</m:t>
                    </m:r>
                  </m:oMath>
                </a14:m>
                <a:r>
                  <a:rPr lang="zh-CN" altLang="en-US" dirty="0"/>
                  <a:t>同理得到</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𝑑</m:t>
                        </m:r>
                      </m:e>
                      <m:sub>
                        <m:r>
                          <a:rPr lang="en-US" altLang="zh-CN" b="0" i="1" smtClean="0">
                            <a:latin typeface="Cambria Math" panose="02040503050406030204" pitchFamily="18" charset="0"/>
                          </a:rPr>
                          <m:t>𝑖</m:t>
                        </m:r>
                      </m:sub>
                    </m:sSub>
                  </m:oMath>
                </a14:m>
                <a:endParaRPr lang="en-US" altLang="zh-CN" dirty="0"/>
              </a:p>
              <a:p>
                <a:r>
                  <a:rPr lang="zh-CN" altLang="en-US" dirty="0"/>
                  <a:t>那么在这种情况下相交的条件为</a:t>
                </a:r>
                <a14:m>
                  <m:oMath xmlns:m="http://schemas.openxmlformats.org/officeDocument/2006/math">
                    <m:sSub>
                      <m:sSubPr>
                        <m:ctrlPr>
                          <a:rPr lang="en-US" altLang="zh-CN" i="1">
                            <a:latin typeface="Cambria Math" panose="02040503050406030204" pitchFamily="18" charset="0"/>
                          </a:rPr>
                        </m:ctrlPr>
                      </m:sSubPr>
                      <m:e>
                        <m:r>
                          <m:rPr>
                            <m:sty m:val="p"/>
                          </m:rPr>
                          <a:rPr lang="en-US" altLang="zh-CN" i="1" smtClean="0">
                            <a:latin typeface="Cambria Math" panose="02040503050406030204" pitchFamily="18" charset="0"/>
                          </a:rPr>
                          <m:t>c</m:t>
                        </m:r>
                      </m:e>
                      <m:sub>
                        <m:r>
                          <a:rPr lang="en-US" altLang="zh-CN" i="1">
                            <a:latin typeface="Cambria Math" panose="02040503050406030204" pitchFamily="18" charset="0"/>
                          </a:rPr>
                          <m:t>𝐷</m:t>
                        </m:r>
                      </m:sub>
                    </m:sSub>
                    <m:r>
                      <a:rPr lang="en-US" altLang="zh-CN" b="0" i="1" smtClean="0">
                        <a:latin typeface="Cambria Math" panose="02040503050406030204" pitchFamily="18" charset="0"/>
                      </a:rPr>
                      <m:t>&lt;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𝑎</m:t>
                        </m:r>
                      </m:e>
                      <m:sub>
                        <m:r>
                          <a:rPr lang="en-US" altLang="zh-CN" i="1">
                            <a:latin typeface="Cambria Math" panose="02040503050406030204" pitchFamily="18" charset="0"/>
                          </a:rPr>
                          <m:t>𝐶</m:t>
                        </m:r>
                      </m:sub>
                    </m:sSub>
                    <m:r>
                      <a:rPr lang="zh-CN" altLang="en-US" i="1">
                        <a:latin typeface="Cambria Math" panose="02040503050406030204" pitchFamily="18" charset="0"/>
                      </a:rPr>
                      <m:t>且</m:t>
                    </m:r>
                    <m:sSub>
                      <m:sSubPr>
                        <m:ctrlPr>
                          <a:rPr lang="en-US" altLang="zh-CN" i="1">
                            <a:latin typeface="Cambria Math" panose="02040503050406030204" pitchFamily="18" charset="0"/>
                          </a:rPr>
                        </m:ctrlPr>
                      </m:sSubPr>
                      <m:e>
                        <m:r>
                          <a:rPr lang="en-US" altLang="zh-CN" b="0" i="1" smtClean="0">
                            <a:latin typeface="Cambria Math" panose="02040503050406030204" pitchFamily="18" charset="0"/>
                          </a:rPr>
                          <m:t>𝑑</m:t>
                        </m:r>
                      </m:e>
                      <m:sub>
                        <m:r>
                          <a:rPr lang="en-US" altLang="zh-CN" i="1">
                            <a:latin typeface="Cambria Math" panose="02040503050406030204" pitchFamily="18" charset="0"/>
                          </a:rPr>
                          <m:t>𝐷</m:t>
                        </m:r>
                      </m:sub>
                    </m:sSub>
                    <m:r>
                      <a:rPr lang="en-US" altLang="zh-CN" b="0" i="1" smtClean="0">
                        <a:latin typeface="Cambria Math" panose="02040503050406030204" pitchFamily="18" charset="0"/>
                      </a:rPr>
                      <m:t>&gt;</m:t>
                    </m:r>
                    <m:sSub>
                      <m:sSubPr>
                        <m:ctrlPr>
                          <a:rPr lang="en-US" altLang="zh-CN" i="1">
                            <a:latin typeface="Cambria Math" panose="02040503050406030204" pitchFamily="18" charset="0"/>
                          </a:rPr>
                        </m:ctrlPr>
                      </m:sSubPr>
                      <m:e>
                        <m:r>
                          <a:rPr lang="en-US" altLang="zh-CN" i="1">
                            <a:latin typeface="Cambria Math" panose="02040503050406030204" pitchFamily="18" charset="0"/>
                          </a:rPr>
                          <m:t>𝑏</m:t>
                        </m:r>
                      </m:e>
                      <m:sub>
                        <m:r>
                          <a:rPr lang="en-US" altLang="zh-CN" i="1">
                            <a:latin typeface="Cambria Math" panose="02040503050406030204" pitchFamily="18" charset="0"/>
                          </a:rPr>
                          <m:t>𝐶</m:t>
                        </m:r>
                      </m:sub>
                    </m:sSub>
                  </m:oMath>
                </a14:m>
                <a:endParaRPr lang="zh-CN" altLang="en-US" dirty="0"/>
              </a:p>
            </p:txBody>
          </p:sp>
        </mc:Choice>
        <mc:Fallback xmlns="">
          <p:sp>
            <p:nvSpPr>
              <p:cNvPr id="4" name="内容占位符 3">
                <a:extLst>
                  <a:ext uri="{FF2B5EF4-FFF2-40B4-BE49-F238E27FC236}">
                    <a16:creationId xmlns:a16="http://schemas.microsoft.com/office/drawing/2014/main" id="{B0966111-1E83-4247-AF55-ABC852E3C4BA}"/>
                  </a:ext>
                </a:extLst>
              </p:cNvPr>
              <p:cNvSpPr>
                <a:spLocks noGrp="1" noRot="1" noChangeAspect="1" noMove="1" noResize="1" noEditPoints="1" noAdjustHandles="1" noChangeArrowheads="1" noChangeShapeType="1" noTextEdit="1"/>
              </p:cNvSpPr>
              <p:nvPr>
                <p:ph sz="half" idx="2"/>
              </p:nvPr>
            </p:nvSpPr>
            <p:spPr>
              <a:blipFill>
                <a:blip r:embed="rId3"/>
                <a:stretch>
                  <a:fillRect l="-2118" t="-1261" r="-11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216938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3B4BC0A-2FD2-4278-8B84-A6C73A3E3167}"/>
              </a:ext>
            </a:extLst>
          </p:cNvPr>
          <p:cNvSpPr>
            <a:spLocks noGrp="1"/>
          </p:cNvSpPr>
          <p:nvPr>
            <p:ph type="title"/>
          </p:nvPr>
        </p:nvSpPr>
        <p:spPr/>
        <p:txBody>
          <a:bodyPr/>
          <a:lstStyle/>
          <a:p>
            <a:r>
              <a:rPr lang="en-US" altLang="zh-CN" dirty="0"/>
              <a:t>Dragon 2</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B201F7B7-DD25-499B-AD48-F6E3F71D4A0E}"/>
                  </a:ext>
                </a:extLst>
              </p:cNvPr>
              <p:cNvSpPr>
                <a:spLocks noGrp="1"/>
              </p:cNvSpPr>
              <p:nvPr>
                <p:ph idx="1"/>
              </p:nvPr>
            </p:nvSpPr>
            <p:spPr/>
            <p:txBody>
              <a:bodyPr>
                <a:normAutofit fontScale="92500"/>
              </a:bodyPr>
              <a:lstStyle/>
              <a:p>
                <a:r>
                  <a:rPr lang="zh-CN" altLang="en-US" dirty="0"/>
                  <a:t>另外两种情况和上面的两种情况对称，不再赘述</a:t>
                </a:r>
                <a:endParaRPr lang="en-US" altLang="zh-CN" dirty="0"/>
              </a:p>
              <a:p>
                <a:r>
                  <a:rPr lang="zh-CN" altLang="en-US" dirty="0"/>
                  <a:t>这样我们就将射线和线段的相交判定转化为二维偏序的判定</a:t>
                </a:r>
                <a:endParaRPr lang="en-US" altLang="zh-CN" dirty="0"/>
              </a:p>
              <a:p>
                <a:r>
                  <a:rPr lang="zh-CN" altLang="en-US" dirty="0"/>
                  <a:t>每次询问我们就是做一次二维数点</a:t>
                </a:r>
                <a:endParaRPr lang="en-US" altLang="zh-CN" dirty="0"/>
              </a:p>
              <a:p>
                <a:endParaRPr lang="en-US" altLang="zh-CN" dirty="0"/>
              </a:p>
              <a:p>
                <a:r>
                  <a:rPr lang="zh-CN" altLang="en-US" dirty="0"/>
                  <a:t>我们对所有包含点数</a:t>
                </a:r>
                <a14:m>
                  <m:oMath xmlns:m="http://schemas.openxmlformats.org/officeDocument/2006/math">
                    <m:r>
                      <a:rPr lang="en-US" altLang="zh-CN" b="0" i="1" smtClean="0">
                        <a:latin typeface="Cambria Math" panose="02040503050406030204" pitchFamily="18" charset="0"/>
                      </a:rPr>
                      <m:t>&gt;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1</m:t>
                            </m:r>
                          </m:num>
                          <m:den>
                            <m:r>
                              <a:rPr lang="en-US" altLang="zh-CN" b="0" i="1" smtClean="0">
                                <a:latin typeface="Cambria Math" panose="02040503050406030204" pitchFamily="18" charset="0"/>
                              </a:rPr>
                              <m:t>3</m:t>
                            </m:r>
                          </m:den>
                        </m:f>
                      </m:sup>
                    </m:sSup>
                  </m:oMath>
                </a14:m>
                <a:r>
                  <a:rPr lang="zh-CN" altLang="en-US" dirty="0"/>
                  <a:t>的部落，预处理以这个部落作为</a:t>
                </a:r>
                <a14:m>
                  <m:oMath xmlns:m="http://schemas.openxmlformats.org/officeDocument/2006/math">
                    <m:r>
                      <a:rPr lang="en-US" altLang="zh-CN" b="0" i="1" smtClean="0">
                        <a:latin typeface="Cambria Math" panose="02040503050406030204" pitchFamily="18" charset="0"/>
                      </a:rPr>
                      <m:t>𝐹</m:t>
                    </m:r>
                    <m:r>
                      <a:rPr lang="zh-CN" altLang="en-US" i="1">
                        <a:latin typeface="Cambria Math" panose="02040503050406030204" pitchFamily="18" charset="0"/>
                      </a:rPr>
                      <m:t>和</m:t>
                    </m:r>
                    <m:r>
                      <a:rPr lang="en-US" altLang="zh-CN" b="0" i="1" smtClean="0">
                        <a:latin typeface="Cambria Math" panose="02040503050406030204" pitchFamily="18" charset="0"/>
                      </a:rPr>
                      <m:t>𝐺</m:t>
                    </m:r>
                  </m:oMath>
                </a14:m>
                <a:r>
                  <a:rPr lang="zh-CN" altLang="en-US" dirty="0"/>
                  <a:t>的答案</a:t>
                </a:r>
                <a:endParaRPr lang="en-US" altLang="zh-CN" dirty="0"/>
              </a:p>
              <a:p>
                <a:r>
                  <a:rPr lang="zh-CN" altLang="en-US" dirty="0"/>
                  <a:t>使用一定的分块技巧可以做到</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𝑁</m:t>
                        </m:r>
                      </m:e>
                    </m:rad>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5</m:t>
                            </m:r>
                          </m:num>
                          <m:den>
                            <m:r>
                              <a:rPr lang="en-US" altLang="zh-CN" b="0" i="1" smtClean="0">
                                <a:latin typeface="Cambria Math" panose="02040503050406030204" pitchFamily="18" charset="0"/>
                              </a:rPr>
                              <m:t>3</m:t>
                            </m:r>
                          </m:den>
                        </m:f>
                      </m:sup>
                    </m:sSup>
                    <m:r>
                      <a:rPr lang="en-US" altLang="zh-CN" b="0" i="1" smtClean="0">
                        <a:latin typeface="Cambria Math" panose="02040503050406030204" pitchFamily="18" charset="0"/>
                      </a:rPr>
                      <m:t>)</m:t>
                    </m:r>
                  </m:oMath>
                </a14:m>
                <a:r>
                  <a:rPr lang="zh-CN" altLang="en-US" dirty="0"/>
                  <a:t>的时间复杂度</a:t>
                </a:r>
                <a:endParaRPr lang="en-US" altLang="zh-CN" dirty="0"/>
              </a:p>
              <a:p>
                <a:r>
                  <a:rPr lang="zh-CN" altLang="en-US" dirty="0"/>
                  <a:t>其余询问我们暴力枚举，复杂度为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𝑄</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f>
                          <m:fPr>
                            <m:ctrlPr>
                              <a:rPr lang="en-US" altLang="zh-CN" b="0" i="1" smtClean="0">
                                <a:latin typeface="Cambria Math" panose="02040503050406030204" pitchFamily="18" charset="0"/>
                              </a:rPr>
                            </m:ctrlPr>
                          </m:fPr>
                          <m:num>
                            <m:r>
                              <a:rPr lang="en-US" altLang="zh-CN" b="0" i="1" smtClean="0">
                                <a:latin typeface="Cambria Math" panose="02040503050406030204" pitchFamily="18" charset="0"/>
                              </a:rPr>
                              <m:t>2</m:t>
                            </m:r>
                          </m:num>
                          <m:den>
                            <m:r>
                              <a:rPr lang="en-US" altLang="zh-CN" b="0" i="1" smtClean="0">
                                <a:latin typeface="Cambria Math" panose="02040503050406030204" pitchFamily="18" charset="0"/>
                              </a:rPr>
                              <m:t>3</m:t>
                            </m:r>
                          </m:den>
                        </m:f>
                      </m:sup>
                    </m:sSup>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B201F7B7-DD25-499B-AD48-F6E3F71D4A0E}"/>
                  </a:ext>
                </a:extLst>
              </p:cNvPr>
              <p:cNvSpPr>
                <a:spLocks noGrp="1" noRot="1" noChangeAspect="1" noMove="1" noResize="1" noEditPoints="1" noAdjustHandles="1" noChangeArrowheads="1" noChangeShapeType="1" noTextEdit="1"/>
              </p:cNvSpPr>
              <p:nvPr>
                <p:ph idx="1"/>
              </p:nvPr>
            </p:nvSpPr>
            <p:spPr>
              <a:blipFill>
                <a:blip r:embed="rId2"/>
                <a:stretch>
                  <a:fillRect l="-928" t="-1120" r="-4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4875591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B4C98D-1699-4F8B-AF76-CB15EF8B7292}"/>
              </a:ext>
            </a:extLst>
          </p:cNvPr>
          <p:cNvSpPr>
            <a:spLocks noGrp="1"/>
          </p:cNvSpPr>
          <p:nvPr>
            <p:ph type="title"/>
          </p:nvPr>
        </p:nvSpPr>
        <p:spPr/>
        <p:txBody>
          <a:bodyPr/>
          <a:lstStyle/>
          <a:p>
            <a:r>
              <a:rPr lang="en-US" altLang="zh-CN" dirty="0"/>
              <a:t>Dragon 2</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4AE9BFB8-63B7-4B03-9F2F-570468D12EB2}"/>
                  </a:ext>
                </a:extLst>
              </p:cNvPr>
              <p:cNvSpPr>
                <a:spLocks noGrp="1"/>
              </p:cNvSpPr>
              <p:nvPr>
                <p:ph idx="1"/>
              </p:nvPr>
            </p:nvSpPr>
            <p:spPr/>
            <p:txBody>
              <a:bodyPr>
                <a:normAutofit/>
              </a:bodyPr>
              <a:lstStyle/>
              <a:p>
                <a:r>
                  <a:rPr lang="zh-CN" altLang="en-US" dirty="0"/>
                  <a:t>我们可以对所有的部落预处理插入点的部分，但是对于点数</a:t>
                </a:r>
                <a14:m>
                  <m:oMath xmlns:m="http://schemas.openxmlformats.org/officeDocument/2006/math">
                    <m:r>
                      <a:rPr lang="en-US" altLang="zh-CN" b="0" i="1" smtClean="0">
                        <a:latin typeface="Cambria Math" panose="02040503050406030204" pitchFamily="18" charset="0"/>
                      </a:rPr>
                      <m:t>&lt;</m:t>
                    </m:r>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𝑁</m:t>
                        </m:r>
                      </m:e>
                    </m:rad>
                  </m:oMath>
                </a14:m>
                <a:r>
                  <a:rPr lang="zh-CN" altLang="en-US" dirty="0"/>
                  <a:t>的部落我们不处理和它有关询问（即只修改，不询问）。同时我们将分块中插入点的过程可持久化，这样询问的时候暴力的复杂度可以由平方降为线性。</a:t>
                </a:r>
                <a:endParaRPr lang="en-US" altLang="zh-CN" dirty="0"/>
              </a:p>
              <a:p>
                <a:r>
                  <a:rPr lang="zh-CN" altLang="en-US" dirty="0"/>
                  <a:t>时间复杂度为</a:t>
                </a:r>
                <a14:m>
                  <m:oMath xmlns:m="http://schemas.openxmlformats.org/officeDocument/2006/math">
                    <m:r>
                      <a:rPr lang="en-US" altLang="zh-CN" b="0" i="1" smtClean="0">
                        <a:latin typeface="Cambria Math" panose="02040503050406030204" pitchFamily="18" charset="0"/>
                      </a:rPr>
                      <m:t>𝑂</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𝑁</m:t>
                        </m:r>
                        <m:rad>
                          <m:radPr>
                            <m:degHide m:val="on"/>
                            <m:ctrlPr>
                              <a:rPr lang="en-US" altLang="zh-CN" b="0" i="1" smtClean="0">
                                <a:latin typeface="Cambria Math" panose="02040503050406030204" pitchFamily="18" charset="0"/>
                              </a:rPr>
                            </m:ctrlPr>
                          </m:radPr>
                          <m:deg/>
                          <m:e>
                            <m:r>
                              <a:rPr lang="en-US" altLang="zh-CN" b="0" i="1" smtClean="0">
                                <a:latin typeface="Cambria Math" panose="02040503050406030204" pitchFamily="18" charset="0"/>
                              </a:rPr>
                              <m:t>𝑁</m:t>
                            </m:r>
                          </m:e>
                        </m:rad>
                      </m:e>
                    </m:d>
                  </m:oMath>
                </a14:m>
                <a:endParaRPr lang="en-US" altLang="zh-CN" b="0" dirty="0"/>
              </a:p>
              <a:p>
                <a:endParaRPr lang="en-US" altLang="zh-CN" dirty="0"/>
              </a:p>
              <a:p>
                <a:r>
                  <a:rPr lang="zh-CN" altLang="en-US" dirty="0"/>
                  <a:t>由于没有强制在线，可以不需要可持久化，复杂度不变。</a:t>
                </a:r>
              </a:p>
            </p:txBody>
          </p:sp>
        </mc:Choice>
        <mc:Fallback xmlns="">
          <p:sp>
            <p:nvSpPr>
              <p:cNvPr id="3" name="内容占位符 2">
                <a:extLst>
                  <a:ext uri="{FF2B5EF4-FFF2-40B4-BE49-F238E27FC236}">
                    <a16:creationId xmlns:a16="http://schemas.microsoft.com/office/drawing/2014/main" id="{4AE9BFB8-63B7-4B03-9F2F-570468D12EB2}"/>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98304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040F41-EF1E-4C31-8F3A-CC9698ABC3A0}"/>
              </a:ext>
            </a:extLst>
          </p:cNvPr>
          <p:cNvSpPr>
            <a:spLocks noGrp="1"/>
          </p:cNvSpPr>
          <p:nvPr>
            <p:ph type="title"/>
          </p:nvPr>
        </p:nvSpPr>
        <p:spPr/>
        <p:txBody>
          <a:bodyPr/>
          <a:lstStyle/>
          <a:p>
            <a:r>
              <a:rPr lang="en-US" altLang="zh-CN" dirty="0"/>
              <a:t>City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5E07067-A344-4A44-AE52-3AFC936A3ABE}"/>
                  </a:ext>
                </a:extLst>
              </p:cNvPr>
              <p:cNvSpPr>
                <a:spLocks noGrp="1"/>
              </p:cNvSpPr>
              <p:nvPr>
                <p:ph idx="1"/>
              </p:nvPr>
            </p:nvSpPr>
            <p:spPr/>
            <p:txBody>
              <a:bodyPr>
                <a:normAutofit/>
              </a:bodyPr>
              <a:lstStyle/>
              <a:p>
                <a:r>
                  <a:rPr lang="zh-CN" altLang="en-US" dirty="0"/>
                  <a:t>给定一棵点数为</a:t>
                </a:r>
                <a14:m>
                  <m:oMath xmlns:m="http://schemas.openxmlformats.org/officeDocument/2006/math">
                    <m:r>
                      <a:rPr lang="en-US" altLang="zh-CN" b="0" i="1" smtClean="0">
                        <a:latin typeface="Cambria Math" panose="02040503050406030204" pitchFamily="18" charset="0"/>
                      </a:rPr>
                      <m:t>𝑁</m:t>
                    </m:r>
                  </m:oMath>
                </a14:m>
                <a:r>
                  <a:rPr lang="zh-CN" altLang="en-US" dirty="0"/>
                  <a:t>的有根树，树的深度</a:t>
                </a:r>
                <a14:m>
                  <m:oMath xmlns:m="http://schemas.openxmlformats.org/officeDocument/2006/math">
                    <m:r>
                      <a:rPr lang="en-US" altLang="zh-CN" b="0" i="1" smtClean="0">
                        <a:latin typeface="Cambria Math" panose="02040503050406030204" pitchFamily="18" charset="0"/>
                      </a:rPr>
                      <m:t>≤18</m:t>
                    </m:r>
                  </m:oMath>
                </a14:m>
                <a:r>
                  <a:rPr lang="zh-CN" altLang="en-US" dirty="0"/>
                  <a:t>。你需要给树上的每个节点一个编码。</a:t>
                </a:r>
                <a14:m>
                  <m:oMath xmlns:m="http://schemas.openxmlformats.org/officeDocument/2006/math">
                    <m:r>
                      <a:rPr lang="en-US" altLang="zh-CN" b="0" i="1" dirty="0" smtClean="0">
                        <a:latin typeface="Cambria Math" panose="02040503050406030204" pitchFamily="18" charset="0"/>
                      </a:rPr>
                      <m:t>𝑄</m:t>
                    </m:r>
                  </m:oMath>
                </a14:m>
                <a:r>
                  <a:rPr lang="zh-CN" altLang="en-US" dirty="0"/>
                  <a:t>次询问时给你两个节点</a:t>
                </a:r>
                <a14:m>
                  <m:oMath xmlns:m="http://schemas.openxmlformats.org/officeDocument/2006/math">
                    <m:r>
                      <a:rPr lang="en-US" altLang="zh-CN" b="0" i="1" smtClean="0">
                        <a:latin typeface="Cambria Math" panose="02040503050406030204" pitchFamily="18" charset="0"/>
                      </a:rPr>
                      <m:t>𝑋</m:t>
                    </m:r>
                    <m:r>
                      <a:rPr lang="en-US" altLang="zh-CN" b="0" i="1" smtClean="0">
                        <a:latin typeface="Cambria Math" panose="02040503050406030204" pitchFamily="18" charset="0"/>
                      </a:rPr>
                      <m:t>,</m:t>
                    </m:r>
                    <m:r>
                      <a:rPr lang="en-US" altLang="zh-CN" b="0" i="1" smtClean="0">
                        <a:latin typeface="Cambria Math" panose="02040503050406030204" pitchFamily="18" charset="0"/>
                      </a:rPr>
                      <m:t>𝑌</m:t>
                    </m:r>
                  </m:oMath>
                </a14:m>
                <a:r>
                  <a:rPr lang="zh-CN" altLang="en-US" dirty="0"/>
                  <a:t>的编码，让你判断下列条件是否满足：</a:t>
                </a:r>
                <a:endParaRPr lang="en-US" altLang="zh-CN" dirty="0"/>
              </a:p>
              <a:p>
                <a:r>
                  <a:rPr lang="en-US" altLang="zh-CN" dirty="0"/>
                  <a:t>0</a:t>
                </a:r>
                <a:r>
                  <a:rPr lang="zh-CN" altLang="en-US" dirty="0"/>
                  <a:t>）</a:t>
                </a:r>
                <a14:m>
                  <m:oMath xmlns:m="http://schemas.openxmlformats.org/officeDocument/2006/math">
                    <m:r>
                      <a:rPr lang="en-US" altLang="zh-CN" b="0" i="1" smtClean="0">
                        <a:latin typeface="Cambria Math" panose="02040503050406030204" pitchFamily="18" charset="0"/>
                      </a:rPr>
                      <m:t>𝑋</m:t>
                    </m:r>
                  </m:oMath>
                </a14:m>
                <a:r>
                  <a:rPr lang="zh-CN" altLang="en-US" dirty="0"/>
                  <a:t>为</a:t>
                </a:r>
                <a14:m>
                  <m:oMath xmlns:m="http://schemas.openxmlformats.org/officeDocument/2006/math">
                    <m:r>
                      <a:rPr lang="en-US" altLang="zh-CN" b="0" i="1" dirty="0" smtClean="0">
                        <a:latin typeface="Cambria Math" panose="02040503050406030204" pitchFamily="18" charset="0"/>
                      </a:rPr>
                      <m:t>𝑌</m:t>
                    </m:r>
                  </m:oMath>
                </a14:m>
                <a:r>
                  <a:rPr lang="zh-CN" altLang="en-US" dirty="0"/>
                  <a:t>的祖先</a:t>
                </a:r>
                <a:endParaRPr lang="en-US" altLang="zh-CN" dirty="0"/>
              </a:p>
              <a:p>
                <a:r>
                  <a:rPr lang="en-US" altLang="zh-CN" dirty="0"/>
                  <a:t>1</a:t>
                </a:r>
                <a:r>
                  <a:rPr lang="zh-CN" altLang="en-US" dirty="0"/>
                  <a:t>）</a:t>
                </a:r>
                <a14:m>
                  <m:oMath xmlns:m="http://schemas.openxmlformats.org/officeDocument/2006/math">
                    <m:r>
                      <a:rPr lang="en-US" altLang="zh-CN" i="1" dirty="0" smtClean="0">
                        <a:latin typeface="Cambria Math" panose="02040503050406030204" pitchFamily="18" charset="0"/>
                      </a:rPr>
                      <m:t>𝑌</m:t>
                    </m:r>
                  </m:oMath>
                </a14:m>
                <a:r>
                  <a:rPr lang="zh-CN" altLang="en-US" dirty="0"/>
                  <a:t>为</a:t>
                </a:r>
                <a14:m>
                  <m:oMath xmlns:m="http://schemas.openxmlformats.org/officeDocument/2006/math">
                    <m:r>
                      <a:rPr lang="en-US" altLang="zh-CN" i="1" dirty="0" smtClean="0">
                        <a:latin typeface="Cambria Math" panose="02040503050406030204" pitchFamily="18" charset="0"/>
                      </a:rPr>
                      <m:t>𝑋</m:t>
                    </m:r>
                  </m:oMath>
                </a14:m>
                <a:r>
                  <a:rPr lang="zh-CN" altLang="en-US" dirty="0"/>
                  <a:t>的祖先</a:t>
                </a:r>
                <a:endParaRPr lang="en-US" altLang="zh-CN" dirty="0"/>
              </a:p>
              <a:p>
                <a:r>
                  <a:rPr lang="en-US" altLang="zh-CN" dirty="0"/>
                  <a:t>2</a:t>
                </a:r>
                <a:r>
                  <a:rPr lang="zh-CN" altLang="en-US" dirty="0"/>
                  <a:t>）上述两个条件都不满足</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m:t>
                    </m:r>
                    <m:r>
                      <a:rPr lang="en-US" altLang="zh-CN" b="0" i="1" smtClean="0">
                        <a:latin typeface="Cambria Math" panose="02040503050406030204" pitchFamily="18" charset="0"/>
                      </a:rPr>
                      <m:t>𝑄</m:t>
                    </m:r>
                    <m:r>
                      <a:rPr lang="en-US" altLang="zh-CN" b="0" i="1" smtClean="0">
                        <a:latin typeface="Cambria Math" panose="02040503050406030204" pitchFamily="18" charset="0"/>
                      </a:rPr>
                      <m:t>≤250000</m:t>
                    </m:r>
                    <m:r>
                      <a:rPr lang="zh-CN" altLang="en-US" i="1">
                        <a:latin typeface="Cambria Math" panose="02040503050406030204" pitchFamily="18" charset="0"/>
                      </a:rPr>
                      <m:t>，</m:t>
                    </m:r>
                  </m:oMath>
                </a14:m>
                <a:r>
                  <a:rPr lang="zh-CN" altLang="en-US" dirty="0"/>
                  <a:t>你的编码大小不能超过</a:t>
                </a:r>
                <a14:m>
                  <m:oMath xmlns:m="http://schemas.openxmlformats.org/officeDocument/2006/math">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2</m:t>
                        </m:r>
                      </m:e>
                      <m:sup>
                        <m:r>
                          <a:rPr lang="en-US" altLang="zh-CN" b="0" i="1" smtClean="0">
                            <a:latin typeface="Cambria Math" panose="02040503050406030204" pitchFamily="18" charset="0"/>
                          </a:rPr>
                          <m:t>28</m:t>
                        </m:r>
                      </m:sup>
                    </m:sSup>
                  </m:oMath>
                </a14:m>
                <a:endParaRPr lang="zh-CN" altLang="en-US" dirty="0"/>
              </a:p>
            </p:txBody>
          </p:sp>
        </mc:Choice>
        <mc:Fallback xmlns="">
          <p:sp>
            <p:nvSpPr>
              <p:cNvPr id="3" name="内容占位符 2">
                <a:extLst>
                  <a:ext uri="{FF2B5EF4-FFF2-40B4-BE49-F238E27FC236}">
                    <a16:creationId xmlns:a16="http://schemas.microsoft.com/office/drawing/2014/main" id="{25E07067-A344-4A44-AE52-3AFC936A3ABE}"/>
                  </a:ext>
                </a:extLst>
              </p:cNvPr>
              <p:cNvSpPr>
                <a:spLocks noGrp="1" noRot="1" noChangeAspect="1" noMove="1" noResize="1" noEditPoints="1" noAdjustHandles="1" noChangeArrowheads="1" noChangeShapeType="1" noTextEdit="1"/>
              </p:cNvSpPr>
              <p:nvPr>
                <p:ph idx="1"/>
              </p:nvPr>
            </p:nvSpPr>
            <p:spPr>
              <a:blipFill>
                <a:blip r:embed="rId2"/>
                <a:stretch>
                  <a:fillRect l="-1043" t="-1401" r="-75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57397106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9AF67C3-3460-41DB-B8D0-9B36B31B15A8}"/>
              </a:ext>
            </a:extLst>
          </p:cNvPr>
          <p:cNvSpPr>
            <a:spLocks noGrp="1"/>
          </p:cNvSpPr>
          <p:nvPr>
            <p:ph type="title"/>
          </p:nvPr>
        </p:nvSpPr>
        <p:spPr/>
        <p:txBody>
          <a:bodyPr/>
          <a:lstStyle/>
          <a:p>
            <a:r>
              <a:rPr lang="en-US" altLang="zh-CN" dirty="0"/>
              <a:t>City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0958B91-E04B-4A80-8DA7-2D310BFF0E93}"/>
                  </a:ext>
                </a:extLst>
              </p:cNvPr>
              <p:cNvSpPr>
                <a:spLocks noGrp="1"/>
              </p:cNvSpPr>
              <p:nvPr>
                <p:ph idx="1"/>
              </p:nvPr>
            </p:nvSpPr>
            <p:spPr/>
            <p:txBody>
              <a:bodyPr>
                <a:normAutofit/>
              </a:bodyPr>
              <a:lstStyle/>
              <a:p>
                <a:r>
                  <a:rPr lang="zh-CN" altLang="en-US" dirty="0"/>
                  <a:t>判断两个点是否具有祖先</a:t>
                </a:r>
                <a:r>
                  <a:rPr lang="en-US" altLang="zh-CN" dirty="0"/>
                  <a:t>-</a:t>
                </a:r>
                <a:r>
                  <a:rPr lang="zh-CN" altLang="en-US" dirty="0"/>
                  <a:t>后代关系，通常使用括号序列。即在</a:t>
                </a:r>
                <a:r>
                  <a:rPr lang="en-US" altLang="zh-CN" dirty="0" err="1"/>
                  <a:t>dfs</a:t>
                </a:r>
                <a:r>
                  <a:rPr lang="zh-CN" altLang="en-US" dirty="0"/>
                  <a:t>过程中，记录一个点入栈和出栈的时间。假设点</a:t>
                </a:r>
                <a14:m>
                  <m:oMath xmlns:m="http://schemas.openxmlformats.org/officeDocument/2006/math">
                    <m:r>
                      <a:rPr lang="en-US" altLang="zh-CN" b="0" i="1" smtClean="0">
                        <a:latin typeface="Cambria Math" panose="02040503050406030204" pitchFamily="18" charset="0"/>
                      </a:rPr>
                      <m:t>𝑥</m:t>
                    </m:r>
                  </m:oMath>
                </a14:m>
                <a:r>
                  <a:rPr lang="zh-CN" altLang="en-US" dirty="0"/>
                  <a:t>的入栈和出栈时间记为</a:t>
                </a:r>
                <a14:m>
                  <m:oMath xmlns:m="http://schemas.openxmlformats.org/officeDocument/2006/math">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m:t>
                    </m:r>
                  </m:oMath>
                </a14:m>
                <a:endParaRPr lang="en-US" altLang="zh-CN" dirty="0"/>
              </a:p>
              <a:p>
                <a14:m>
                  <m:oMath xmlns:m="http://schemas.openxmlformats.org/officeDocument/2006/math">
                    <m:r>
                      <a:rPr lang="zh-CN" altLang="en-US" i="1" dirty="0">
                        <a:latin typeface="Cambria Math" panose="02040503050406030204" pitchFamily="18" charset="0"/>
                      </a:rPr>
                      <m:t>直接</m:t>
                    </m:r>
                  </m:oMath>
                </a14:m>
                <a:r>
                  <a:rPr lang="zh-CN" altLang="en-US" dirty="0"/>
                  <a:t>记录的话需要传</a:t>
                </a:r>
                <a14:m>
                  <m:oMath xmlns:m="http://schemas.openxmlformats.org/officeDocument/2006/math">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oMath>
                </a14:m>
                <a:r>
                  <a:rPr lang="zh-CN" altLang="en-US" dirty="0"/>
                  <a:t>的信息量，需要</a:t>
                </a:r>
                <a14:m>
                  <m:oMath xmlns:m="http://schemas.openxmlformats.org/officeDocument/2006/math">
                    <m:r>
                      <a:rPr lang="en-US" altLang="zh-CN" b="0" i="0" smtClean="0">
                        <a:latin typeface="Cambria Math" panose="02040503050406030204" pitchFamily="18" charset="0"/>
                      </a:rPr>
                      <m:t>37~</m:t>
                    </m:r>
                    <m:r>
                      <a:rPr lang="en-US" altLang="zh-CN" b="0" i="1" smtClean="0">
                        <a:latin typeface="Cambria Math" panose="02040503050406030204" pitchFamily="18" charset="0"/>
                      </a:rPr>
                      <m:t>38</m:t>
                    </m:r>
                  </m:oMath>
                </a14:m>
                <a:r>
                  <a:rPr lang="zh-CN" altLang="en-US" dirty="0"/>
                  <a:t>位</a:t>
                </a:r>
                <a:endParaRPr lang="en-US" altLang="zh-CN" dirty="0"/>
              </a:p>
              <a:p>
                <a:r>
                  <a:rPr lang="zh-CN" altLang="en-US" dirty="0"/>
                  <a:t>我们发现</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𝑥</m:t>
                        </m:r>
                      </m:sub>
                    </m:sSub>
                  </m:oMath>
                </a14:m>
                <a:r>
                  <a:rPr lang="zh-CN" altLang="en-US" dirty="0"/>
                  <a:t>都不容易压缩，那么我们考虑压缩</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+1</m:t>
                    </m:r>
                  </m:oMath>
                </a14:m>
                <a:endParaRPr lang="en-US" altLang="zh-CN" dirty="0"/>
              </a:p>
              <a:p>
                <a:r>
                  <a:rPr lang="zh-CN" altLang="en-US" dirty="0"/>
                  <a:t>定义一个常量</a:t>
                </a:r>
                <a14:m>
                  <m:oMath xmlns:m="http://schemas.openxmlformats.org/officeDocument/2006/math">
                    <m:r>
                      <a:rPr lang="en-US" altLang="zh-CN" i="1" dirty="0" smtClean="0">
                        <a:latin typeface="Cambria Math" panose="02040503050406030204" pitchFamily="18" charset="0"/>
                      </a:rPr>
                      <m:t>𝜌</m:t>
                    </m:r>
                    <m:r>
                      <a:rPr lang="zh-CN" altLang="en-US" i="1" dirty="0">
                        <a:latin typeface="Cambria Math" panose="02040503050406030204" pitchFamily="18" charset="0"/>
                      </a:rPr>
                      <m:t>，</m:t>
                    </m:r>
                  </m:oMath>
                </a14:m>
                <a:r>
                  <a:rPr lang="zh-CN" altLang="en-US" dirty="0"/>
                  <a:t>和一个序列</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d>
                      <m:dPr>
                        <m:begChr m:val="⌈"/>
                        <m:endChr m:val="⌉"/>
                        <m:ctrlPr>
                          <a:rPr lang="en-US" altLang="zh-CN" b="0" i="1" smtClean="0">
                            <a:latin typeface="Cambria Math" panose="02040503050406030204" pitchFamily="18" charset="0"/>
                          </a:rPr>
                        </m:ctrlPr>
                      </m:dPr>
                      <m:e>
                        <m:sSup>
                          <m:sSupPr>
                            <m:ctrlPr>
                              <a:rPr lang="en-US" altLang="zh-CN" i="1">
                                <a:latin typeface="Cambria Math" panose="02040503050406030204" pitchFamily="18" charset="0"/>
                              </a:rPr>
                            </m:ctrlPr>
                          </m:sSupPr>
                          <m:e>
                            <m:r>
                              <a:rPr lang="en-US" altLang="zh-CN" i="1">
                                <a:latin typeface="Cambria Math" panose="02040503050406030204" pitchFamily="18" charset="0"/>
                              </a:rPr>
                              <m:t>𝜌</m:t>
                            </m:r>
                          </m:e>
                          <m:sup>
                            <m:r>
                              <a:rPr lang="en-US" altLang="zh-CN" i="1">
                                <a:latin typeface="Cambria Math" panose="02040503050406030204" pitchFamily="18" charset="0"/>
                              </a:rPr>
                              <m:t>𝑖</m:t>
                            </m:r>
                          </m:sup>
                        </m:sSup>
                      </m:e>
                    </m:d>
                  </m:oMath>
                </a14:m>
                <a:r>
                  <a:rPr lang="zh-CN" altLang="en-US" dirty="0"/>
                  <a:t>，并对</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oMath>
                </a14:m>
                <a:r>
                  <a:rPr lang="zh-CN" altLang="en-US" dirty="0"/>
                  <a:t>去重</a:t>
                </a:r>
                <a:endParaRPr lang="en-US" altLang="zh-CN" dirty="0"/>
              </a:p>
              <a:p>
                <a:r>
                  <a:rPr lang="zh-CN" altLang="en-US" dirty="0"/>
                  <a:t>那么如果</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𝑥</m:t>
                        </m:r>
                      </m:sub>
                    </m:sSub>
                    <m:r>
                      <a:rPr lang="en-US" altLang="zh-CN" b="0" i="1" smtClean="0">
                        <a:latin typeface="Cambria Math" panose="02040503050406030204" pitchFamily="18" charset="0"/>
                      </a:rPr>
                      <m:t>+1</m:t>
                    </m:r>
                  </m:oMath>
                </a14:m>
                <a:r>
                  <a:rPr lang="zh-CN" altLang="en-US" dirty="0"/>
                  <a:t>不在序列</a:t>
                </a:r>
                <a14:m>
                  <m:oMath xmlns:m="http://schemas.openxmlformats.org/officeDocument/2006/math">
                    <m:r>
                      <a:rPr lang="en-US" altLang="zh-CN" b="0" i="1" smtClean="0">
                        <a:latin typeface="Cambria Math" panose="02040503050406030204" pitchFamily="18" charset="0"/>
                      </a:rPr>
                      <m:t>𝐴</m:t>
                    </m:r>
                  </m:oMath>
                </a14:m>
                <a:r>
                  <a:rPr lang="zh-CN" altLang="en-US" dirty="0"/>
                  <a:t>中我们就添加虚点使它满足条件</a:t>
                </a:r>
              </a:p>
            </p:txBody>
          </p:sp>
        </mc:Choice>
        <mc:Fallback xmlns="">
          <p:sp>
            <p:nvSpPr>
              <p:cNvPr id="3" name="内容占位符 2">
                <a:extLst>
                  <a:ext uri="{FF2B5EF4-FFF2-40B4-BE49-F238E27FC236}">
                    <a16:creationId xmlns:a16="http://schemas.microsoft.com/office/drawing/2014/main" id="{20958B91-E04B-4A80-8DA7-2D310BFF0E93}"/>
                  </a:ext>
                </a:extLst>
              </p:cNvPr>
              <p:cNvSpPr>
                <a:spLocks noGrp="1" noRot="1" noChangeAspect="1" noMove="1" noResize="1" noEditPoints="1" noAdjustHandles="1" noChangeArrowheads="1" noChangeShapeType="1" noTextEdit="1"/>
              </p:cNvSpPr>
              <p:nvPr>
                <p:ph idx="1"/>
              </p:nvPr>
            </p:nvSpPr>
            <p:spPr>
              <a:blipFill>
                <a:blip r:embed="rId2"/>
                <a:stretch>
                  <a:fillRect l="-1043" t="-15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966020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537D725-F01B-4479-BAEE-45FE91DB1FB3}"/>
              </a:ext>
            </a:extLst>
          </p:cNvPr>
          <p:cNvSpPr>
            <a:spLocks noGrp="1"/>
          </p:cNvSpPr>
          <p:nvPr>
            <p:ph type="title"/>
          </p:nvPr>
        </p:nvSpPr>
        <p:spPr/>
        <p:txBody>
          <a:bodyPr/>
          <a:lstStyle/>
          <a:p>
            <a:r>
              <a:rPr lang="en-US" altLang="zh-CN" dirty="0"/>
              <a:t>City</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E38EC0A4-7679-4E7C-865E-6C4985E318F4}"/>
                  </a:ext>
                </a:extLst>
              </p:cNvPr>
              <p:cNvSpPr>
                <a:spLocks noGrp="1"/>
              </p:cNvSpPr>
              <p:nvPr>
                <p:ph idx="1"/>
              </p:nvPr>
            </p:nvSpPr>
            <p:spPr/>
            <p:txBody>
              <a:bodyPr>
                <a:normAutofit/>
              </a:bodyPr>
              <a:lstStyle/>
              <a:p>
                <a:r>
                  <a:rPr lang="zh-CN" altLang="en-US" dirty="0"/>
                  <a:t>右图是一个</a:t>
                </a:r>
                <a14:m>
                  <m:oMath xmlns:m="http://schemas.openxmlformats.org/officeDocument/2006/math">
                    <m:r>
                      <a:rPr lang="en-US" altLang="zh-CN" b="0" i="1" smtClean="0">
                        <a:latin typeface="Cambria Math" panose="02040503050406030204" pitchFamily="18" charset="0"/>
                      </a:rPr>
                      <m:t>𝜌</m:t>
                    </m:r>
                    <m:r>
                      <a:rPr lang="en-US" altLang="zh-CN" b="0" i="1" smtClean="0">
                        <a:latin typeface="Cambria Math" panose="02040503050406030204" pitchFamily="18" charset="0"/>
                      </a:rPr>
                      <m:t>=2</m:t>
                    </m:r>
                  </m:oMath>
                </a14:m>
                <a:r>
                  <a:rPr lang="zh-CN" altLang="en-US" dirty="0"/>
                  <a:t>的例子</a:t>
                </a:r>
                <a:endParaRPr lang="en-US" altLang="zh-CN" dirty="0"/>
              </a:p>
              <a:p>
                <a:r>
                  <a:rPr lang="zh-CN" altLang="en-US" dirty="0"/>
                  <a:t>显然加入虚点不会影响祖先</a:t>
                </a:r>
                <a:r>
                  <a:rPr lang="en-US" altLang="zh-CN" dirty="0"/>
                  <a:t>-</a:t>
                </a:r>
                <a:r>
                  <a:rPr lang="zh-CN" altLang="en-US" dirty="0"/>
                  <a:t>儿子判定</a:t>
                </a:r>
                <a:endParaRPr lang="en-US" altLang="zh-CN" dirty="0"/>
              </a:p>
              <a:p>
                <a:endParaRPr lang="en-US" altLang="zh-CN" dirty="0"/>
              </a:p>
              <a:p>
                <a:r>
                  <a:rPr lang="zh-CN" altLang="en-US" dirty="0"/>
                  <a:t>并且容易归纳证明：</a:t>
                </a:r>
                <a:endParaRPr lang="en-US" altLang="zh-CN" dirty="0"/>
              </a:p>
              <a:p>
                <a:r>
                  <a:rPr lang="zh-CN" altLang="en-US" dirty="0"/>
                  <a:t>若一棵树的总点数为</a:t>
                </a:r>
                <a14:m>
                  <m:oMath xmlns:m="http://schemas.openxmlformats.org/officeDocument/2006/math">
                    <m:r>
                      <a:rPr lang="en-US" altLang="zh-CN" b="0" i="1" smtClean="0">
                        <a:latin typeface="Cambria Math" panose="02040503050406030204" pitchFamily="18" charset="0"/>
                      </a:rPr>
                      <m:t>𝑁</m:t>
                    </m:r>
                    <m:r>
                      <a:rPr lang="zh-CN" altLang="en-US" i="1">
                        <a:latin typeface="Cambria Math" panose="02040503050406030204" pitchFamily="18" charset="0"/>
                      </a:rPr>
                      <m:t>，</m:t>
                    </m:r>
                  </m:oMath>
                </a14:m>
                <a:r>
                  <a:rPr lang="zh-CN" altLang="en-US" dirty="0"/>
                  <a:t>深度为</a:t>
                </a:r>
                <a14:m>
                  <m:oMath xmlns:m="http://schemas.openxmlformats.org/officeDocument/2006/math">
                    <m:r>
                      <a:rPr lang="en-US" altLang="zh-CN" b="0" i="1" smtClean="0">
                        <a:latin typeface="Cambria Math" panose="02040503050406030204" pitchFamily="18" charset="0"/>
                      </a:rPr>
                      <m:t>𝑑</m:t>
                    </m:r>
                  </m:oMath>
                </a14:m>
                <a:r>
                  <a:rPr lang="zh-CN" altLang="en-US" dirty="0"/>
                  <a:t>，那么新的图的点数</a:t>
                </a:r>
                <a14:m>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𝑁</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𝜌</m:t>
                        </m:r>
                      </m:e>
                      <m:sup>
                        <m:r>
                          <a:rPr lang="en-US" altLang="zh-CN" b="0" i="1" smtClean="0">
                            <a:latin typeface="Cambria Math" panose="02040503050406030204" pitchFamily="18" charset="0"/>
                          </a:rPr>
                          <m:t>𝑑</m:t>
                        </m:r>
                      </m:sup>
                    </m:sSup>
                  </m:oMath>
                </a14:m>
                <a:endParaRPr lang="en-US" altLang="zh-CN" b="0" dirty="0"/>
              </a:p>
              <a:p>
                <a:r>
                  <a:rPr lang="zh-CN" altLang="en-US" dirty="0"/>
                  <a:t>而</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+1</m:t>
                    </m:r>
                  </m:oMath>
                </a14:m>
                <a:r>
                  <a:rPr lang="zh-CN" altLang="en-US" dirty="0"/>
                  <a:t>可以被压缩到</a:t>
                </a:r>
                <a14:m>
                  <m:oMath xmlns:m="http://schemas.openxmlformats.org/officeDocument/2006/math">
                    <m:func>
                      <m:funcPr>
                        <m:ctrlPr>
                          <a:rPr lang="en-US" altLang="zh-CN" b="0" i="1" smtClean="0">
                            <a:latin typeface="Cambria Math" panose="02040503050406030204" pitchFamily="18" charset="0"/>
                          </a:rPr>
                        </m:ctrlPr>
                      </m:funcPr>
                      <m:fName>
                        <m:sSub>
                          <m:sSubPr>
                            <m:ctrlPr>
                              <a:rPr lang="en-US" altLang="zh-CN" b="0" i="1" smtClean="0">
                                <a:latin typeface="Cambria Math" panose="02040503050406030204" pitchFamily="18" charset="0"/>
                              </a:rPr>
                            </m:ctrlPr>
                          </m:sSubPr>
                          <m:e>
                            <m:r>
                              <m:rPr>
                                <m:sty m:val="p"/>
                              </m:rPr>
                              <a:rPr lang="en-US" altLang="zh-CN" b="0" i="0" smtClean="0">
                                <a:latin typeface="Cambria Math" panose="02040503050406030204" pitchFamily="18" charset="0"/>
                              </a:rPr>
                              <m:t>log</m:t>
                            </m:r>
                          </m:e>
                          <m:sub>
                            <m:r>
                              <a:rPr lang="en-US" altLang="zh-CN" b="0" i="1" smtClean="0">
                                <a:latin typeface="Cambria Math" panose="02040503050406030204" pitchFamily="18" charset="0"/>
                              </a:rPr>
                              <m:t>𝜌</m:t>
                            </m:r>
                          </m:sub>
                        </m:sSub>
                      </m:fName>
                      <m:e>
                        <m:r>
                          <a:rPr lang="en-US" altLang="zh-CN" b="0" i="1" smtClean="0">
                            <a:latin typeface="Cambria Math" panose="02040503050406030204" pitchFamily="18" charset="0"/>
                          </a:rPr>
                          <m:t>(</m:t>
                        </m:r>
                        <m:r>
                          <a:rPr lang="en-US" altLang="zh-CN" b="0" i="1" smtClean="0">
                            <a:latin typeface="Cambria Math" panose="02040503050406030204" pitchFamily="18" charset="0"/>
                          </a:rPr>
                          <m:t>𝑁</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𝜌</m:t>
                            </m:r>
                          </m:e>
                          <m:sup>
                            <m:r>
                              <a:rPr lang="en-US" altLang="zh-CN" b="0" i="1" smtClean="0">
                                <a:latin typeface="Cambria Math" panose="02040503050406030204" pitchFamily="18" charset="0"/>
                              </a:rPr>
                              <m:t>𝑑</m:t>
                            </m:r>
                          </m:sup>
                        </m:sSup>
                        <m:r>
                          <a:rPr lang="en-US" altLang="zh-CN" b="0" i="1" smtClean="0">
                            <a:latin typeface="Cambria Math" panose="02040503050406030204" pitchFamily="18" charset="0"/>
                          </a:rPr>
                          <m:t>)</m:t>
                        </m:r>
                      </m:e>
                    </m:func>
                    <m:r>
                      <a:rPr lang="en-US" altLang="zh-CN" b="0" i="1" smtClean="0">
                        <a:latin typeface="Cambria Math" panose="02040503050406030204" pitchFamily="18" charset="0"/>
                      </a:rPr>
                      <m:t> </m:t>
                    </m:r>
                    <m:r>
                      <a:rPr lang="zh-CN" altLang="en-US" i="1">
                        <a:latin typeface="Cambria Math" panose="02040503050406030204" pitchFamily="18" charset="0"/>
                      </a:rPr>
                      <m:t>的</m:t>
                    </m:r>
                  </m:oMath>
                </a14:m>
                <a:r>
                  <a:rPr lang="zh-CN" altLang="en-US" dirty="0"/>
                  <a:t>状态数</a:t>
                </a:r>
                <a:endParaRPr lang="en-US" altLang="zh-CN" dirty="0"/>
              </a:p>
              <a:p>
                <a:r>
                  <a:rPr lang="zh-CN" altLang="en-US" dirty="0"/>
                  <a:t>总的状态数为</a:t>
                </a:r>
                <a14:m>
                  <m:oMath xmlns:m="http://schemas.openxmlformats.org/officeDocument/2006/math">
                    <m:r>
                      <a:rPr lang="en-US" altLang="zh-CN" b="0" i="1" smtClean="0">
                        <a:latin typeface="Cambria Math" panose="02040503050406030204" pitchFamily="18" charset="0"/>
                      </a:rPr>
                      <m:t>𝑁</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𝜌</m:t>
                        </m:r>
                      </m:e>
                      <m:sup>
                        <m:r>
                          <a:rPr lang="en-US" altLang="zh-CN" b="0" i="1" smtClean="0">
                            <a:latin typeface="Cambria Math" panose="02040503050406030204" pitchFamily="18" charset="0"/>
                          </a:rPr>
                          <m:t>𝑑</m:t>
                        </m:r>
                      </m:sup>
                    </m:sSup>
                    <m:r>
                      <a:rPr lang="en-US" altLang="zh-CN" b="0" i="1" smtClean="0">
                        <a:latin typeface="Cambria Math" panose="02040503050406030204" pitchFamily="18" charset="0"/>
                      </a:rPr>
                      <m:t>(</m:t>
                    </m:r>
                    <m:r>
                      <a:rPr lang="en-US" altLang="zh-CN" b="0" i="1" smtClean="0">
                        <a:latin typeface="Cambria Math" panose="02040503050406030204" pitchFamily="18" charset="0"/>
                      </a:rPr>
                      <m:t>𝑑</m:t>
                    </m:r>
                    <m:r>
                      <a:rPr lang="en-US" altLang="zh-CN" b="0" i="1" smtClean="0">
                        <a:latin typeface="Cambria Math" panose="02040503050406030204" pitchFamily="18" charset="0"/>
                      </a:rPr>
                      <m:t>+</m:t>
                    </m:r>
                    <m:func>
                      <m:funcPr>
                        <m:ctrlPr>
                          <a:rPr lang="en-US" altLang="zh-CN" b="0" i="1" smtClean="0">
                            <a:latin typeface="Cambria Math" panose="02040503050406030204" pitchFamily="18" charset="0"/>
                          </a:rPr>
                        </m:ctrlPr>
                      </m:funcPr>
                      <m:fName>
                        <m:sSub>
                          <m:sSubPr>
                            <m:ctrlPr>
                              <a:rPr lang="en-US" altLang="zh-CN" b="0" i="1" smtClean="0">
                                <a:latin typeface="Cambria Math" panose="02040503050406030204" pitchFamily="18" charset="0"/>
                              </a:rPr>
                            </m:ctrlPr>
                          </m:sSubPr>
                          <m:e>
                            <m:r>
                              <m:rPr>
                                <m:sty m:val="p"/>
                              </m:rPr>
                              <a:rPr lang="en-US" altLang="zh-CN" b="0" i="0" smtClean="0">
                                <a:latin typeface="Cambria Math" panose="02040503050406030204" pitchFamily="18" charset="0"/>
                              </a:rPr>
                              <m:t>log</m:t>
                            </m:r>
                          </m:e>
                          <m:sub>
                            <m:r>
                              <a:rPr lang="en-US" altLang="zh-CN" b="0" i="1" smtClean="0">
                                <a:latin typeface="Cambria Math" panose="02040503050406030204" pitchFamily="18" charset="0"/>
                              </a:rPr>
                              <m:t>𝜌</m:t>
                            </m:r>
                          </m:sub>
                        </m:sSub>
                      </m:fName>
                      <m:e>
                        <m:r>
                          <a:rPr lang="en-US" altLang="zh-CN" b="0" i="1" smtClean="0">
                            <a:latin typeface="Cambria Math" panose="02040503050406030204" pitchFamily="18" charset="0"/>
                          </a:rPr>
                          <m:t>𝑁</m:t>
                        </m:r>
                      </m:e>
                    </m:func>
                    <m:r>
                      <a:rPr lang="en-US" altLang="zh-CN" b="0" i="0" smtClean="0">
                        <a:latin typeface="Cambria Math" panose="02040503050406030204" pitchFamily="18" charset="0"/>
                      </a:rPr>
                      <m:t>)</m:t>
                    </m:r>
                  </m:oMath>
                </a14:m>
                <a:r>
                  <a:rPr lang="zh-CN" altLang="en-US" dirty="0"/>
                  <a:t>，取</a:t>
                </a:r>
                <a14:m>
                  <m:oMath xmlns:m="http://schemas.openxmlformats.org/officeDocument/2006/math">
                    <m:r>
                      <a:rPr lang="en-US" altLang="zh-CN" b="0" i="1" smtClean="0">
                        <a:latin typeface="Cambria Math" panose="02040503050406030204" pitchFamily="18" charset="0"/>
                      </a:rPr>
                      <m:t>𝜌</m:t>
                    </m:r>
                    <m:r>
                      <a:rPr lang="en-US" altLang="zh-CN" b="0" i="1" smtClean="0">
                        <a:latin typeface="Cambria Math" panose="02040503050406030204" pitchFamily="18" charset="0"/>
                      </a:rPr>
                      <m:t>=</m:t>
                    </m:r>
                    <m:r>
                      <a:rPr lang="en-US" altLang="zh-CN" b="0" i="0" smtClean="0">
                        <a:latin typeface="Cambria Math" panose="02040503050406030204" pitchFamily="18" charset="0"/>
                      </a:rPr>
                      <m:t>1.03~1.05</m:t>
                    </m:r>
                  </m:oMath>
                </a14:m>
                <a:r>
                  <a:rPr lang="zh-CN" altLang="en-US" dirty="0"/>
                  <a:t>均可</a:t>
                </a:r>
              </a:p>
            </p:txBody>
          </p:sp>
        </mc:Choice>
        <mc:Fallback xmlns="">
          <p:sp>
            <p:nvSpPr>
              <p:cNvPr id="3" name="内容占位符 2">
                <a:extLst>
                  <a:ext uri="{FF2B5EF4-FFF2-40B4-BE49-F238E27FC236}">
                    <a16:creationId xmlns:a16="http://schemas.microsoft.com/office/drawing/2014/main" id="{E38EC0A4-7679-4E7C-865E-6C4985E318F4}"/>
                  </a:ext>
                </a:extLst>
              </p:cNvPr>
              <p:cNvSpPr>
                <a:spLocks noGrp="1" noRot="1" noChangeAspect="1" noMove="1" noResize="1" noEditPoints="1" noAdjustHandles="1" noChangeArrowheads="1" noChangeShapeType="1" noTextEdit="1"/>
              </p:cNvSpPr>
              <p:nvPr>
                <p:ph idx="1"/>
              </p:nvPr>
            </p:nvSpPr>
            <p:spPr>
              <a:blipFill>
                <a:blip r:embed="rId2"/>
                <a:stretch>
                  <a:fillRect l="-1043" t="-1401"/>
                </a:stretch>
              </a:blipFill>
            </p:spPr>
            <p:txBody>
              <a:bodyPr/>
              <a:lstStyle/>
              <a:p>
                <a:r>
                  <a:rPr lang="zh-CN" altLang="en-US">
                    <a:noFill/>
                  </a:rPr>
                  <a:t> </a:t>
                </a:r>
              </a:p>
            </p:txBody>
          </p:sp>
        </mc:Fallback>
      </mc:AlternateContent>
      <p:sp>
        <p:nvSpPr>
          <p:cNvPr id="4" name="椭圆 3">
            <a:hlinkClick r:id="rId3" action="ppaction://hlinksldjump"/>
            <a:extLst>
              <a:ext uri="{FF2B5EF4-FFF2-40B4-BE49-F238E27FC236}">
                <a16:creationId xmlns:a16="http://schemas.microsoft.com/office/drawing/2014/main" id="{19F3A410-9F58-4892-B09B-A9FD1F37BA83}"/>
              </a:ext>
            </a:extLst>
          </p:cNvPr>
          <p:cNvSpPr/>
          <p:nvPr/>
        </p:nvSpPr>
        <p:spPr>
          <a:xfrm>
            <a:off x="9219158" y="1459195"/>
            <a:ext cx="350728" cy="366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a16="http://schemas.microsoft.com/office/drawing/2014/main" id="{93AD9409-962B-4F26-BE01-178B504E6062}"/>
              </a:ext>
            </a:extLst>
          </p:cNvPr>
          <p:cNvSpPr/>
          <p:nvPr/>
        </p:nvSpPr>
        <p:spPr>
          <a:xfrm>
            <a:off x="8219164" y="2150214"/>
            <a:ext cx="350728" cy="366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0F0FEDCB-0036-4C5F-A1F1-5BFC2F947B4C}"/>
              </a:ext>
            </a:extLst>
          </p:cNvPr>
          <p:cNvSpPr/>
          <p:nvPr/>
        </p:nvSpPr>
        <p:spPr>
          <a:xfrm>
            <a:off x="9219158" y="2150214"/>
            <a:ext cx="350728" cy="366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BFF4D72E-4063-428C-8386-530935BC696D}"/>
              </a:ext>
            </a:extLst>
          </p:cNvPr>
          <p:cNvSpPr/>
          <p:nvPr/>
        </p:nvSpPr>
        <p:spPr>
          <a:xfrm>
            <a:off x="7730649" y="3041694"/>
            <a:ext cx="350728" cy="366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id="{5C8EFDDC-F7A1-4CEF-ABD6-4E229C08393B}"/>
              </a:ext>
            </a:extLst>
          </p:cNvPr>
          <p:cNvSpPr/>
          <p:nvPr/>
        </p:nvSpPr>
        <p:spPr>
          <a:xfrm>
            <a:off x="8294321" y="3062570"/>
            <a:ext cx="350728" cy="36643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a:extLst>
              <a:ext uri="{FF2B5EF4-FFF2-40B4-BE49-F238E27FC236}">
                <a16:creationId xmlns:a16="http://schemas.microsoft.com/office/drawing/2014/main" id="{7B505A04-82EF-4F6C-BFFE-B9FF0030CBFD}"/>
              </a:ext>
            </a:extLst>
          </p:cNvPr>
          <p:cNvCxnSpPr>
            <a:endCxn id="6" idx="7"/>
          </p:cNvCxnSpPr>
          <p:nvPr/>
        </p:nvCxnSpPr>
        <p:spPr>
          <a:xfrm flipH="1">
            <a:off x="8518529" y="1737942"/>
            <a:ext cx="700629" cy="46593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a:extLst>
              <a:ext uri="{FF2B5EF4-FFF2-40B4-BE49-F238E27FC236}">
                <a16:creationId xmlns:a16="http://schemas.microsoft.com/office/drawing/2014/main" id="{AC1FB4D3-AF56-474C-B995-673AA3474622}"/>
              </a:ext>
            </a:extLst>
          </p:cNvPr>
          <p:cNvCxnSpPr>
            <a:stCxn id="4" idx="4"/>
            <a:endCxn id="7" idx="0"/>
          </p:cNvCxnSpPr>
          <p:nvPr/>
        </p:nvCxnSpPr>
        <p:spPr>
          <a:xfrm>
            <a:off x="9394522" y="1825625"/>
            <a:ext cx="0" cy="324589"/>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a:extLst>
              <a:ext uri="{FF2B5EF4-FFF2-40B4-BE49-F238E27FC236}">
                <a16:creationId xmlns:a16="http://schemas.microsoft.com/office/drawing/2014/main" id="{30DC21A0-DD1D-458A-B054-2E11A84ABA12}"/>
              </a:ext>
            </a:extLst>
          </p:cNvPr>
          <p:cNvCxnSpPr>
            <a:endCxn id="8" idx="7"/>
          </p:cNvCxnSpPr>
          <p:nvPr/>
        </p:nvCxnSpPr>
        <p:spPr>
          <a:xfrm flipH="1">
            <a:off x="8030014" y="2516644"/>
            <a:ext cx="364514" cy="578712"/>
          </a:xfrm>
          <a:prstGeom prst="line">
            <a:avLst/>
          </a:prstGeom>
        </p:spPr>
        <p:style>
          <a:lnRef idx="1">
            <a:schemeClr val="dk1"/>
          </a:lnRef>
          <a:fillRef idx="0">
            <a:schemeClr val="dk1"/>
          </a:fillRef>
          <a:effectRef idx="0">
            <a:schemeClr val="dk1"/>
          </a:effectRef>
          <a:fontRef idx="minor">
            <a:schemeClr val="tx1"/>
          </a:fontRef>
        </p:style>
      </p:cxnSp>
      <p:cxnSp>
        <p:nvCxnSpPr>
          <p:cNvPr id="19" name="直接连接符 18">
            <a:extLst>
              <a:ext uri="{FF2B5EF4-FFF2-40B4-BE49-F238E27FC236}">
                <a16:creationId xmlns:a16="http://schemas.microsoft.com/office/drawing/2014/main" id="{F14826E5-E829-4302-961E-BEAFB6B11402}"/>
              </a:ext>
            </a:extLst>
          </p:cNvPr>
          <p:cNvCxnSpPr>
            <a:endCxn id="9" idx="0"/>
          </p:cNvCxnSpPr>
          <p:nvPr/>
        </p:nvCxnSpPr>
        <p:spPr>
          <a:xfrm>
            <a:off x="8394528" y="2516644"/>
            <a:ext cx="75157" cy="545926"/>
          </a:xfrm>
          <a:prstGeom prst="line">
            <a:avLst/>
          </a:prstGeom>
        </p:spPr>
        <p:style>
          <a:lnRef idx="1">
            <a:schemeClr val="dk1"/>
          </a:lnRef>
          <a:fillRef idx="0">
            <a:schemeClr val="dk1"/>
          </a:fillRef>
          <a:effectRef idx="0">
            <a:schemeClr val="dk1"/>
          </a:effectRef>
          <a:fontRef idx="minor">
            <a:schemeClr val="tx1"/>
          </a:fontRef>
        </p:style>
      </p:cxnSp>
      <p:sp>
        <p:nvSpPr>
          <p:cNvPr id="20" name="椭圆 19">
            <a:extLst>
              <a:ext uri="{FF2B5EF4-FFF2-40B4-BE49-F238E27FC236}">
                <a16:creationId xmlns:a16="http://schemas.microsoft.com/office/drawing/2014/main" id="{01A149EF-C1C3-4375-AC05-E4AEE1CD0377}"/>
              </a:ext>
            </a:extLst>
          </p:cNvPr>
          <p:cNvSpPr/>
          <p:nvPr/>
        </p:nvSpPr>
        <p:spPr>
          <a:xfrm>
            <a:off x="8857993" y="3062570"/>
            <a:ext cx="350315" cy="36643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9611D498-7DF9-4288-BA04-807275B013D4}"/>
              </a:ext>
            </a:extLst>
          </p:cNvPr>
          <p:cNvSpPr/>
          <p:nvPr/>
        </p:nvSpPr>
        <p:spPr>
          <a:xfrm>
            <a:off x="10043994" y="2154471"/>
            <a:ext cx="350315" cy="36643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CDE32014-7F55-4BA7-AEA7-73D64C812B09}"/>
              </a:ext>
            </a:extLst>
          </p:cNvPr>
          <p:cNvSpPr/>
          <p:nvPr/>
        </p:nvSpPr>
        <p:spPr>
          <a:xfrm>
            <a:off x="10693259" y="2150214"/>
            <a:ext cx="350315" cy="366430"/>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zh-CN" altLang="en-US"/>
          </a:p>
        </p:txBody>
      </p:sp>
      <p:cxnSp>
        <p:nvCxnSpPr>
          <p:cNvPr id="24" name="直接连接符 23">
            <a:extLst>
              <a:ext uri="{FF2B5EF4-FFF2-40B4-BE49-F238E27FC236}">
                <a16:creationId xmlns:a16="http://schemas.microsoft.com/office/drawing/2014/main" id="{27DE1F01-544E-4033-9619-68B6CDD36DEF}"/>
              </a:ext>
            </a:extLst>
          </p:cNvPr>
          <p:cNvCxnSpPr>
            <a:stCxn id="4" idx="5"/>
            <a:endCxn id="21" idx="0"/>
          </p:cNvCxnSpPr>
          <p:nvPr/>
        </p:nvCxnSpPr>
        <p:spPr>
          <a:xfrm>
            <a:off x="9518523" y="1771963"/>
            <a:ext cx="700629" cy="38250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6" name="直接连接符 25">
            <a:extLst>
              <a:ext uri="{FF2B5EF4-FFF2-40B4-BE49-F238E27FC236}">
                <a16:creationId xmlns:a16="http://schemas.microsoft.com/office/drawing/2014/main" id="{3236005C-507C-4BE0-A768-62BA7520EDAA}"/>
              </a:ext>
            </a:extLst>
          </p:cNvPr>
          <p:cNvCxnSpPr>
            <a:stCxn id="22" idx="0"/>
            <a:endCxn id="4" idx="5"/>
          </p:cNvCxnSpPr>
          <p:nvPr/>
        </p:nvCxnSpPr>
        <p:spPr>
          <a:xfrm flipH="1" flipV="1">
            <a:off x="9518523" y="1771963"/>
            <a:ext cx="1349894" cy="378251"/>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直接连接符 29">
            <a:extLst>
              <a:ext uri="{FF2B5EF4-FFF2-40B4-BE49-F238E27FC236}">
                <a16:creationId xmlns:a16="http://schemas.microsoft.com/office/drawing/2014/main" id="{2C184BC9-FAE6-445C-83EA-A4CCEF01DFDE}"/>
              </a:ext>
            </a:extLst>
          </p:cNvPr>
          <p:cNvCxnSpPr>
            <a:stCxn id="6" idx="4"/>
            <a:endCxn id="20" idx="0"/>
          </p:cNvCxnSpPr>
          <p:nvPr/>
        </p:nvCxnSpPr>
        <p:spPr>
          <a:xfrm>
            <a:off x="8394528" y="2516644"/>
            <a:ext cx="638623" cy="54592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51960121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F77DCF8-BD6D-4A58-ABD6-F64B15687C98}"/>
              </a:ext>
            </a:extLst>
          </p:cNvPr>
          <p:cNvSpPr>
            <a:spLocks noGrp="1"/>
          </p:cNvSpPr>
          <p:nvPr>
            <p:ph type="title"/>
          </p:nvPr>
        </p:nvSpPr>
        <p:spPr>
          <a:xfrm>
            <a:off x="988513" y="2766218"/>
            <a:ext cx="10515600" cy="1325563"/>
          </a:xfrm>
        </p:spPr>
        <p:txBody>
          <a:bodyPr/>
          <a:lstStyle/>
          <a:p>
            <a:r>
              <a:rPr lang="zh-CN" altLang="en-US" dirty="0"/>
              <a:t>以下是</a:t>
            </a:r>
            <a:r>
              <a:rPr lang="en-US" altLang="zh-CN" dirty="0"/>
              <a:t>JOIsc2016</a:t>
            </a:r>
            <a:r>
              <a:rPr lang="zh-CN" altLang="en-US" dirty="0"/>
              <a:t>的一些好题</a:t>
            </a:r>
          </a:p>
        </p:txBody>
      </p:sp>
    </p:spTree>
    <p:extLst>
      <p:ext uri="{BB962C8B-B14F-4D97-AF65-F5344CB8AC3E}">
        <p14:creationId xmlns:p14="http://schemas.microsoft.com/office/powerpoint/2010/main" val="19987017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FC4444-641B-485C-B66B-13655E081D6D}"/>
              </a:ext>
            </a:extLst>
          </p:cNvPr>
          <p:cNvSpPr>
            <a:spLocks noGrp="1"/>
          </p:cNvSpPr>
          <p:nvPr>
            <p:ph type="title"/>
          </p:nvPr>
        </p:nvSpPr>
        <p:spPr/>
        <p:txBody>
          <a:bodyPr/>
          <a:lstStyle/>
          <a:p>
            <a:r>
              <a:rPr lang="en-US" altLang="zh-CN" dirty="0"/>
              <a:t>Sandwich</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4728DAE-AF54-4CDD-821C-E3E954287357}"/>
                  </a:ext>
                </a:extLst>
              </p:cNvPr>
              <p:cNvSpPr>
                <a:spLocks noGrp="1"/>
              </p:cNvSpPr>
              <p:nvPr>
                <p:ph idx="1"/>
              </p:nvPr>
            </p:nvSpPr>
            <p:spPr/>
            <p:txBody>
              <a:bodyPr>
                <a:normAutofit fontScale="92500" lnSpcReduction="10000"/>
              </a:bodyPr>
              <a:lstStyle/>
              <a:p>
                <a:r>
                  <a:rPr lang="zh-CN" altLang="en-US" dirty="0"/>
                  <a:t>有摆放成形如右图的</a:t>
                </a:r>
                <a14:m>
                  <m:oMath xmlns:m="http://schemas.openxmlformats.org/officeDocument/2006/math">
                    <m:r>
                      <a:rPr lang="en-US" altLang="zh-CN" b="0" i="0" smtClean="0">
                        <a:latin typeface="Cambria Math" panose="02040503050406030204" pitchFamily="18" charset="0"/>
                      </a:rPr>
                      <m:t>2</m:t>
                    </m:r>
                    <m:r>
                      <a:rPr lang="en-US" altLang="zh-CN" b="0" i="1" smtClean="0">
                        <a:latin typeface="Cambria Math" panose="02040503050406030204" pitchFamily="18" charset="0"/>
                      </a:rPr>
                      <m:t>×</m:t>
                    </m:r>
                    <m:r>
                      <a:rPr lang="en-US" altLang="zh-CN" b="0" i="1" smtClean="0">
                        <a:latin typeface="Cambria Math" panose="02040503050406030204" pitchFamily="18" charset="0"/>
                      </a:rPr>
                      <m:t>𝑅</m:t>
                    </m:r>
                    <m:r>
                      <a:rPr lang="en-US" altLang="zh-CN" b="0" i="1" smtClean="0">
                        <a:latin typeface="Cambria Math" panose="02040503050406030204" pitchFamily="18" charset="0"/>
                      </a:rPr>
                      <m:t>×</m:t>
                    </m:r>
                    <m:r>
                      <a:rPr lang="en-US" altLang="zh-CN" b="0" i="1" smtClean="0">
                        <a:latin typeface="Cambria Math" panose="02040503050406030204" pitchFamily="18" charset="0"/>
                      </a:rPr>
                      <m:t>𝐶</m:t>
                    </m:r>
                  </m:oMath>
                </a14:m>
                <a:r>
                  <a:rPr lang="zh-CN" altLang="en-US" dirty="0"/>
                  <a:t>个三明治</a:t>
                </a:r>
                <a:endParaRPr lang="en-US" altLang="zh-CN" dirty="0"/>
              </a:p>
              <a:p>
                <a:r>
                  <a:rPr lang="zh-CN" altLang="en-US" dirty="0"/>
                  <a:t>一个三角形代表一个三明治</a:t>
                </a:r>
                <a:endParaRPr lang="en-US" altLang="zh-CN" dirty="0"/>
              </a:p>
              <a:p>
                <a:r>
                  <a:rPr lang="zh-CN" altLang="en-US" dirty="0"/>
                  <a:t>一个三明治可以被拿走，需要满足下列两个条件之一：</a:t>
                </a:r>
                <a:endParaRPr lang="en-US" altLang="zh-CN" dirty="0"/>
              </a:p>
              <a:p>
                <a:r>
                  <a:rPr lang="en-US" altLang="zh-CN" dirty="0"/>
                  <a:t>1</a:t>
                </a:r>
                <a:r>
                  <a:rPr lang="zh-CN" altLang="en-US" dirty="0"/>
                  <a:t>）这个三明治直角边对应的两个三明治都被拿走了（一开始就存在视作被拿走了）</a:t>
                </a:r>
                <a:endParaRPr lang="en-US" altLang="zh-CN" dirty="0"/>
              </a:p>
              <a:p>
                <a:r>
                  <a:rPr lang="en-US" altLang="zh-CN" dirty="0"/>
                  <a:t>2</a:t>
                </a:r>
                <a:r>
                  <a:rPr lang="zh-CN" altLang="en-US" dirty="0"/>
                  <a:t>）这个三明治斜边对应的三明治被拿走了</a:t>
                </a:r>
                <a:endParaRPr lang="en-US" altLang="zh-CN" dirty="0"/>
              </a:p>
              <a:p>
                <a:r>
                  <a:rPr lang="zh-CN" altLang="en-US" dirty="0"/>
                  <a:t>对于每一个三明治，求出取走这个三明治至少要拿走多少三明治</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𝑅</m:t>
                    </m:r>
                    <m:r>
                      <a:rPr lang="en-US" altLang="zh-CN" b="0" i="1" smtClean="0">
                        <a:latin typeface="Cambria Math" panose="02040503050406030204" pitchFamily="18" charset="0"/>
                      </a:rPr>
                      <m:t>,</m:t>
                    </m:r>
                    <m:r>
                      <a:rPr lang="en-US" altLang="zh-CN" b="0" i="1" smtClean="0">
                        <a:latin typeface="Cambria Math" panose="02040503050406030204" pitchFamily="18" charset="0"/>
                      </a:rPr>
                      <m:t>𝐶</m:t>
                    </m:r>
                    <m:r>
                      <a:rPr lang="en-US" altLang="zh-CN" b="0" i="1" smtClean="0">
                        <a:latin typeface="Cambria Math" panose="02040503050406030204" pitchFamily="18" charset="0"/>
                      </a:rPr>
                      <m:t>≤300</m:t>
                    </m:r>
                  </m:oMath>
                </a14:m>
                <a:endParaRPr lang="zh-CN" altLang="en-US" dirty="0"/>
              </a:p>
            </p:txBody>
          </p:sp>
        </mc:Choice>
        <mc:Fallback xmlns="">
          <p:sp>
            <p:nvSpPr>
              <p:cNvPr id="3" name="内容占位符 2">
                <a:extLst>
                  <a:ext uri="{FF2B5EF4-FFF2-40B4-BE49-F238E27FC236}">
                    <a16:creationId xmlns:a16="http://schemas.microsoft.com/office/drawing/2014/main" id="{14728DAE-AF54-4CDD-821C-E3E954287357}"/>
                  </a:ext>
                </a:extLst>
              </p:cNvPr>
              <p:cNvSpPr>
                <a:spLocks noGrp="1" noRot="1" noChangeAspect="1" noMove="1" noResize="1" noEditPoints="1" noAdjustHandles="1" noChangeArrowheads="1" noChangeShapeType="1" noTextEdit="1"/>
              </p:cNvSpPr>
              <p:nvPr>
                <p:ph idx="1"/>
              </p:nvPr>
            </p:nvSpPr>
            <p:spPr>
              <a:blipFill>
                <a:blip r:embed="rId2"/>
                <a:stretch>
                  <a:fillRect l="-928" t="-2101" r="-522"/>
                </a:stretch>
              </a:blipFill>
            </p:spPr>
            <p:txBody>
              <a:bodyPr/>
              <a:lstStyle/>
              <a:p>
                <a:r>
                  <a:rPr lang="zh-CN" altLang="en-US">
                    <a:noFill/>
                  </a:rPr>
                  <a:t> </a:t>
                </a:r>
              </a:p>
            </p:txBody>
          </p:sp>
        </mc:Fallback>
      </mc:AlternateContent>
      <p:pic>
        <p:nvPicPr>
          <p:cNvPr id="5" name="图片 4">
            <a:extLst>
              <a:ext uri="{FF2B5EF4-FFF2-40B4-BE49-F238E27FC236}">
                <a16:creationId xmlns:a16="http://schemas.microsoft.com/office/drawing/2014/main" id="{A619FBFE-45A0-4FF5-9BD0-7C46EFCA17B4}"/>
              </a:ext>
            </a:extLst>
          </p:cNvPr>
          <p:cNvPicPr>
            <a:picLocks noChangeAspect="1"/>
          </p:cNvPicPr>
          <p:nvPr/>
        </p:nvPicPr>
        <p:blipFill>
          <a:blip r:embed="rId3"/>
          <a:stretch>
            <a:fillRect/>
          </a:stretch>
        </p:blipFill>
        <p:spPr>
          <a:xfrm>
            <a:off x="9151730" y="1299532"/>
            <a:ext cx="2352381" cy="1495238"/>
          </a:xfrm>
          <a:prstGeom prst="rect">
            <a:avLst/>
          </a:prstGeom>
        </p:spPr>
      </p:pic>
    </p:spTree>
    <p:extLst>
      <p:ext uri="{BB962C8B-B14F-4D97-AF65-F5344CB8AC3E}">
        <p14:creationId xmlns:p14="http://schemas.microsoft.com/office/powerpoint/2010/main" val="885215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CB9192-E1D8-4760-B4F9-7297AD615E8A}"/>
              </a:ext>
            </a:extLst>
          </p:cNvPr>
          <p:cNvSpPr>
            <a:spLocks noGrp="1"/>
          </p:cNvSpPr>
          <p:nvPr>
            <p:ph type="title"/>
          </p:nvPr>
        </p:nvSpPr>
        <p:spPr/>
        <p:txBody>
          <a:bodyPr/>
          <a:lstStyle/>
          <a:p>
            <a:r>
              <a:rPr lang="en-US" altLang="zh-CN" dirty="0"/>
              <a:t>Port Facility</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286845D1-6B27-4EA6-8D60-1A04ABC1F940}"/>
                  </a:ext>
                </a:extLst>
              </p:cNvPr>
              <p:cNvSpPr>
                <a:spLocks noGrp="1"/>
              </p:cNvSpPr>
              <p:nvPr>
                <p:ph idx="1"/>
              </p:nvPr>
            </p:nvSpPr>
            <p:spPr/>
            <p:txBody>
              <a:bodyPr>
                <a:normAutofit fontScale="85000" lnSpcReduction="20000"/>
              </a:bodyPr>
              <a:lstStyle/>
              <a:p>
                <a:r>
                  <a:rPr lang="zh-CN" altLang="en-US" dirty="0"/>
                  <a:t>方法三：</a:t>
                </a:r>
                <a:endParaRPr lang="en-US" altLang="zh-CN" dirty="0"/>
              </a:p>
              <a:p>
                <a:r>
                  <a:rPr lang="zh-CN" altLang="en-US" dirty="0"/>
                  <a:t>分治，先考虑如何处理所有经过中点的区间：</a:t>
                </a:r>
                <a:endParaRPr lang="en-US" altLang="zh-CN" dirty="0"/>
              </a:p>
              <a:p>
                <a:r>
                  <a:rPr lang="zh-CN" altLang="en-US" dirty="0"/>
                  <a:t>将所有货物看成二维坐标上的一个点</a:t>
                </a:r>
                <a14:m>
                  <m:oMath xmlns:m="http://schemas.openxmlformats.org/officeDocument/2006/math">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𝐴</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𝐵</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oMath>
                </a14:m>
                <a:endParaRPr lang="en-US" altLang="zh-CN" dirty="0"/>
              </a:p>
              <a:p>
                <a:r>
                  <a:rPr lang="zh-CN" altLang="en-US" dirty="0"/>
                  <a:t>如果存在</a:t>
                </a:r>
                <a14:m>
                  <m:oMath xmlns:m="http://schemas.openxmlformats.org/officeDocument/2006/math">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𝑎</m:t>
                        </m:r>
                        <m:r>
                          <a:rPr lang="en-US" altLang="zh-CN" b="0" i="1" smtClean="0">
                            <a:latin typeface="Cambria Math" panose="02040503050406030204" pitchFamily="18" charset="0"/>
                          </a:rPr>
                          <m:t>,</m:t>
                        </m:r>
                        <m:r>
                          <a:rPr lang="en-US" altLang="zh-CN" b="0" i="1" smtClean="0">
                            <a:latin typeface="Cambria Math" panose="02040503050406030204" pitchFamily="18" charset="0"/>
                          </a:rPr>
                          <m:t>𝑏</m:t>
                        </m:r>
                      </m:e>
                    </m:d>
                    <m:r>
                      <a:rPr lang="en-US" altLang="zh-CN" b="0" i="1" smtClean="0">
                        <a:latin typeface="Cambria Math" panose="02040503050406030204" pitchFamily="18" charset="0"/>
                      </a:rPr>
                      <m:t>,</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𝑐</m:t>
                        </m:r>
                        <m:r>
                          <a:rPr lang="en-US" altLang="zh-CN" b="0" i="1" smtClean="0">
                            <a:latin typeface="Cambria Math" panose="02040503050406030204" pitchFamily="18" charset="0"/>
                          </a:rPr>
                          <m:t>,</m:t>
                        </m:r>
                        <m:r>
                          <a:rPr lang="en-US" altLang="zh-CN" b="0" i="1" smtClean="0">
                            <a:latin typeface="Cambria Math" panose="02040503050406030204" pitchFamily="18" charset="0"/>
                          </a:rPr>
                          <m:t>𝑑</m:t>
                        </m:r>
                      </m:e>
                    </m:d>
                    <m:r>
                      <a:rPr lang="en-US" altLang="zh-CN" b="0" i="1" smtClean="0">
                        <a:latin typeface="Cambria Math" panose="02040503050406030204" pitchFamily="18" charset="0"/>
                      </a:rPr>
                      <m:t>,(</m:t>
                    </m:r>
                    <m:r>
                      <a:rPr lang="en-US" altLang="zh-CN" b="0" i="1" smtClean="0">
                        <a:latin typeface="Cambria Math" panose="02040503050406030204" pitchFamily="18" charset="0"/>
                      </a:rPr>
                      <m:t>𝑒</m:t>
                    </m:r>
                    <m:r>
                      <a:rPr lang="en-US" altLang="zh-CN" b="0" i="1" smtClean="0">
                        <a:latin typeface="Cambria Math" panose="02040503050406030204" pitchFamily="18" charset="0"/>
                      </a:rPr>
                      <m:t>,</m:t>
                    </m:r>
                    <m:r>
                      <a:rPr lang="en-US" altLang="zh-CN" b="0" i="1" smtClean="0">
                        <a:latin typeface="Cambria Math" panose="02040503050406030204" pitchFamily="18" charset="0"/>
                      </a:rPr>
                      <m:t>𝑓</m:t>
                    </m:r>
                    <m:r>
                      <a:rPr lang="en-US" altLang="zh-CN" b="0" i="1" smtClean="0">
                        <a:latin typeface="Cambria Math" panose="02040503050406030204" pitchFamily="18" charset="0"/>
                      </a:rPr>
                      <m:t>)</m:t>
                    </m:r>
                  </m:oMath>
                </a14:m>
                <a:r>
                  <a:rPr lang="zh-CN" altLang="en-US" dirty="0"/>
                  <a:t>满足</a:t>
                </a:r>
                <a14:m>
                  <m:oMath xmlns:m="http://schemas.openxmlformats.org/officeDocument/2006/math">
                    <m:r>
                      <a:rPr lang="en-US" altLang="zh-CN" b="0" i="1" dirty="0" smtClean="0">
                        <a:latin typeface="Cambria Math" panose="02040503050406030204" pitchFamily="18" charset="0"/>
                      </a:rPr>
                      <m:t>𝑎</m:t>
                    </m:r>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𝑐</m:t>
                    </m:r>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𝑒</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𝑚𝑖𝑑</m:t>
                    </m:r>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𝑏</m:t>
                    </m:r>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𝑑</m:t>
                    </m:r>
                    <m:r>
                      <a:rPr lang="en-US" altLang="zh-CN" b="0" i="1" dirty="0" smtClean="0">
                        <a:latin typeface="Cambria Math" panose="02040503050406030204" pitchFamily="18" charset="0"/>
                      </a:rPr>
                      <m:t>&lt;</m:t>
                    </m:r>
                    <m:r>
                      <a:rPr lang="en-US" altLang="zh-CN" b="0" i="1" dirty="0" smtClean="0">
                        <a:latin typeface="Cambria Math" panose="02040503050406030204" pitchFamily="18" charset="0"/>
                      </a:rPr>
                      <m:t>𝑓</m:t>
                    </m:r>
                  </m:oMath>
                </a14:m>
                <a:r>
                  <a:rPr lang="zh-CN" altLang="en-US" dirty="0"/>
                  <a:t>，则不合法</a:t>
                </a:r>
                <a:endParaRPr lang="en-US" altLang="zh-CN" dirty="0"/>
              </a:p>
              <a:p>
                <a:r>
                  <a:rPr lang="zh-CN" altLang="en-US" dirty="0"/>
                  <a:t>否则将所有的区间分成两个队列进行连边</a:t>
                </a:r>
                <a:endParaRPr lang="en-US" altLang="zh-CN" dirty="0"/>
              </a:p>
              <a:p>
                <a:endParaRPr lang="en-US" altLang="zh-CN" dirty="0"/>
              </a:p>
              <a:p>
                <a:r>
                  <a:rPr lang="zh-CN" altLang="en-US" dirty="0"/>
                  <a:t>处理所有经过中点的区间和不经过中点的区间之间的连边，我们可以考虑把经过中点的区间按照左（右）端点排序，使用之前</a:t>
                </a:r>
                <a:r>
                  <a:rPr lang="en-US" altLang="zh-CN" dirty="0"/>
                  <a:t>0</a:t>
                </a:r>
                <a:r>
                  <a:rPr lang="zh-CN" altLang="en-US" dirty="0"/>
                  <a:t>边的技巧即可</a:t>
                </a:r>
                <a:endParaRPr lang="en-US" altLang="zh-CN" dirty="0"/>
              </a:p>
              <a:p>
                <a:endParaRPr lang="en-US" altLang="zh-CN" dirty="0"/>
              </a:p>
              <a:p>
                <a:r>
                  <a:rPr lang="zh-CN" altLang="en-US" dirty="0"/>
                  <a:t>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r>
                      <a:rPr lang="en-US" altLang="zh-CN" b="0" i="1" smtClean="0">
                        <a:latin typeface="Cambria Math" panose="02040503050406030204" pitchFamily="18" charset="0"/>
                      </a:rPr>
                      <m:t>𝑁</m:t>
                    </m:r>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𝑁</m:t>
                        </m:r>
                      </m:e>
                    </m:func>
                    <m:r>
                      <a:rPr lang="en-US" altLang="zh-CN" b="0" i="1" smtClean="0">
                        <a:latin typeface="Cambria Math" panose="02040503050406030204" pitchFamily="18" charset="0"/>
                      </a:rPr>
                      <m:t>)</m:t>
                    </m:r>
                  </m:oMath>
                </a14:m>
                <a:endParaRPr lang="zh-CN" altLang="en-US" dirty="0"/>
              </a:p>
            </p:txBody>
          </p:sp>
        </mc:Choice>
        <mc:Fallback>
          <p:sp>
            <p:nvSpPr>
              <p:cNvPr id="3" name="内容占位符 2">
                <a:extLst>
                  <a:ext uri="{FF2B5EF4-FFF2-40B4-BE49-F238E27FC236}">
                    <a16:creationId xmlns:a16="http://schemas.microsoft.com/office/drawing/2014/main" id="{286845D1-6B27-4EA6-8D60-1A04ABC1F940}"/>
                  </a:ext>
                </a:extLst>
              </p:cNvPr>
              <p:cNvSpPr>
                <a:spLocks noGrp="1" noRot="1" noChangeAspect="1" noMove="1" noResize="1" noEditPoints="1" noAdjustHandles="1" noChangeArrowheads="1" noChangeShapeType="1" noTextEdit="1"/>
              </p:cNvSpPr>
              <p:nvPr>
                <p:ph idx="1"/>
              </p:nvPr>
            </p:nvSpPr>
            <p:spPr>
              <a:blipFill>
                <a:blip r:embed="rId2"/>
                <a:stretch>
                  <a:fillRect l="-812" t="-2801" r="-4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904890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FFDD4C-DBE0-4BDF-8105-8E8613B0794F}"/>
              </a:ext>
            </a:extLst>
          </p:cNvPr>
          <p:cNvSpPr>
            <a:spLocks noGrp="1"/>
          </p:cNvSpPr>
          <p:nvPr>
            <p:ph type="title"/>
          </p:nvPr>
        </p:nvSpPr>
        <p:spPr/>
        <p:txBody>
          <a:bodyPr/>
          <a:lstStyle/>
          <a:p>
            <a:r>
              <a:rPr lang="en-US" altLang="zh-CN" dirty="0"/>
              <a:t>Sandwich</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3B50AAF5-8F08-4CE8-8AAC-2010C6A00B2B}"/>
                  </a:ext>
                </a:extLst>
              </p:cNvPr>
              <p:cNvSpPr>
                <a:spLocks noGrp="1"/>
              </p:cNvSpPr>
              <p:nvPr>
                <p:ph idx="1"/>
              </p:nvPr>
            </p:nvSpPr>
            <p:spPr/>
            <p:txBody>
              <a:bodyPr>
                <a:normAutofit fontScale="92500" lnSpcReduction="20000"/>
              </a:bodyPr>
              <a:lstStyle/>
              <a:p>
                <a:r>
                  <a:rPr lang="zh-CN" altLang="en-US" dirty="0"/>
                  <a:t>一个显然的结论是：</a:t>
                </a:r>
                <a:endParaRPr lang="en-US" altLang="zh-CN" dirty="0"/>
              </a:p>
              <a:p>
                <a:r>
                  <a:rPr lang="zh-CN" altLang="en-US" dirty="0"/>
                  <a:t>如果某一步拿走了一块三明治且它斜边对应的三明治还没有被拿走，那么下一步一定拿走他斜边对应的三明治（除非当前三明治就是最终需要取走的三明治）</a:t>
                </a:r>
                <a:endParaRPr lang="en-US" altLang="zh-CN" dirty="0"/>
              </a:p>
              <a:p>
                <a:r>
                  <a:rPr lang="zh-CN" altLang="en-US" dirty="0"/>
                  <a:t>如果不这么做，那么拿走当前这块三明治不能对后续操作产生影响，拿走这块三明治没有意义</a:t>
                </a:r>
                <a:endParaRPr lang="en-US" altLang="zh-CN" dirty="0"/>
              </a:p>
              <a:p>
                <a:r>
                  <a:rPr lang="zh-CN" altLang="en-US" dirty="0"/>
                  <a:t>那么我们将拿三明治的过程倒过来，直接对每一块三明治</a:t>
                </a:r>
                <a14:m>
                  <m:oMath xmlns:m="http://schemas.openxmlformats.org/officeDocument/2006/math">
                    <m:r>
                      <a:rPr lang="en-US" altLang="zh-CN" b="0" i="1" smtClean="0">
                        <a:latin typeface="Cambria Math" panose="02040503050406030204" pitchFamily="18" charset="0"/>
                      </a:rPr>
                      <m:t>𝑑𝑓𝑠</m:t>
                    </m:r>
                  </m:oMath>
                </a14:m>
                <a:r>
                  <a:rPr lang="zh-CN" altLang="en-US" dirty="0"/>
                  <a:t>就能得出答案</a:t>
                </a:r>
                <a:endParaRPr lang="en-US" altLang="zh-CN" dirty="0"/>
              </a:p>
              <a:p>
                <a:r>
                  <a:rPr lang="zh-CN" altLang="en-US" dirty="0"/>
                  <a:t>不妨假设每个方格内先被取走的是直角边位于方格上边界的三明治，那么我们直接在同一列中上一行的</a:t>
                </a:r>
                <a14:m>
                  <m:oMath xmlns:m="http://schemas.openxmlformats.org/officeDocument/2006/math">
                    <m:r>
                      <a:rPr lang="en-US" altLang="zh-CN" b="0" i="1" smtClean="0">
                        <a:latin typeface="Cambria Math" panose="02040503050406030204" pitchFamily="18" charset="0"/>
                      </a:rPr>
                      <m:t>𝑑𝑓</m:t>
                    </m:r>
                    <m:r>
                      <m:rPr>
                        <m:sty m:val="p"/>
                      </m:rPr>
                      <a:rPr lang="en-US" altLang="zh-CN" b="0" i="1" smtClean="0">
                        <a:latin typeface="Cambria Math" panose="02040503050406030204" pitchFamily="18" charset="0"/>
                      </a:rPr>
                      <m:t>s</m:t>
                    </m:r>
                  </m:oMath>
                </a14:m>
                <a:r>
                  <a:rPr lang="zh-CN" altLang="en-US" dirty="0"/>
                  <a:t>基础上求解，时间复杂度降为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3</m:t>
                        </m:r>
                      </m:sup>
                    </m:sSup>
                    <m:r>
                      <a:rPr lang="en-US" altLang="zh-CN" b="0" i="1" smtClean="0">
                        <a:latin typeface="Cambria Math" panose="02040503050406030204" pitchFamily="18" charset="0"/>
                      </a:rPr>
                      <m:t>)</m:t>
                    </m:r>
                  </m:oMath>
                </a14:m>
                <a:endParaRPr lang="zh-CN" altLang="en-US" dirty="0"/>
              </a:p>
            </p:txBody>
          </p:sp>
        </mc:Choice>
        <mc:Fallback xmlns="">
          <p:sp>
            <p:nvSpPr>
              <p:cNvPr id="3" name="内容占位符 2">
                <a:extLst>
                  <a:ext uri="{FF2B5EF4-FFF2-40B4-BE49-F238E27FC236}">
                    <a16:creationId xmlns:a16="http://schemas.microsoft.com/office/drawing/2014/main" id="{3B50AAF5-8F08-4CE8-8AAC-2010C6A00B2B}"/>
                  </a:ext>
                </a:extLst>
              </p:cNvPr>
              <p:cNvSpPr>
                <a:spLocks noGrp="1" noRot="1" noChangeAspect="1" noMove="1" noResize="1" noEditPoints="1" noAdjustHandles="1" noChangeArrowheads="1" noChangeShapeType="1" noTextEdit="1"/>
              </p:cNvSpPr>
              <p:nvPr>
                <p:ph idx="1"/>
              </p:nvPr>
            </p:nvSpPr>
            <p:spPr>
              <a:blipFill>
                <a:blip r:embed="rId2"/>
                <a:stretch>
                  <a:fillRect l="-928" t="-28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893450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0AFAB1-A4F9-4198-A8A2-0FE028BA2EBC}"/>
              </a:ext>
            </a:extLst>
          </p:cNvPr>
          <p:cNvSpPr>
            <a:spLocks noGrp="1"/>
          </p:cNvSpPr>
          <p:nvPr>
            <p:ph type="title"/>
          </p:nvPr>
        </p:nvSpPr>
        <p:spPr/>
        <p:txBody>
          <a:bodyPr/>
          <a:lstStyle/>
          <a:p>
            <a:r>
              <a:rPr lang="en-US" altLang="zh-CN" dirty="0"/>
              <a:t>Solitaire</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1C04D278-4F34-4479-A8C5-DDA80D94D6D3}"/>
                  </a:ext>
                </a:extLst>
              </p:cNvPr>
              <p:cNvSpPr>
                <a:spLocks noGrp="1"/>
              </p:cNvSpPr>
              <p:nvPr>
                <p:ph idx="1"/>
              </p:nvPr>
            </p:nvSpPr>
            <p:spPr/>
            <p:txBody>
              <a:bodyPr/>
              <a:lstStyle/>
              <a:p>
                <a:r>
                  <a:rPr lang="zh-CN" altLang="en-US" dirty="0"/>
                  <a:t>给定一个</a:t>
                </a:r>
                <a14:m>
                  <m:oMath xmlns:m="http://schemas.openxmlformats.org/officeDocument/2006/math">
                    <m:r>
                      <a:rPr lang="en-US" altLang="zh-CN" b="0" i="1" smtClean="0">
                        <a:latin typeface="Cambria Math" panose="02040503050406030204" pitchFamily="18" charset="0"/>
                      </a:rPr>
                      <m:t>3</m:t>
                    </m:r>
                    <m:r>
                      <a:rPr lang="zh-CN" altLang="en-US" i="1">
                        <a:latin typeface="Cambria Math" panose="02040503050406030204" pitchFamily="18" charset="0"/>
                      </a:rPr>
                      <m:t>行</m:t>
                    </m:r>
                    <m:r>
                      <a:rPr lang="en-US" altLang="zh-CN" b="0" i="1" smtClean="0">
                        <a:latin typeface="Cambria Math" panose="02040503050406030204" pitchFamily="18" charset="0"/>
                      </a:rPr>
                      <m:t>𝑁</m:t>
                    </m:r>
                    <m:r>
                      <a:rPr lang="zh-CN" altLang="en-US" i="1">
                        <a:latin typeface="Cambria Math" panose="02040503050406030204" pitchFamily="18" charset="0"/>
                      </a:rPr>
                      <m:t>列</m:t>
                    </m:r>
                  </m:oMath>
                </a14:m>
                <a:r>
                  <a:rPr lang="zh-CN" altLang="en-US" dirty="0"/>
                  <a:t>的棋盘，上面一开始有若干棋子和空格，每次你可以在某一个空格放上棋子当且仅当它上下都有棋子或左右都有棋子。（超过边界算作没有棋子）</a:t>
                </a:r>
                <a:endParaRPr lang="en-US" altLang="zh-CN" dirty="0"/>
              </a:p>
              <a:p>
                <a:r>
                  <a:rPr lang="zh-CN" altLang="en-US" dirty="0"/>
                  <a:t>问有多少种不同的放棋子的顺序使得最后棋盘被填满</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≤2000</m:t>
                    </m:r>
                  </m:oMath>
                </a14:m>
                <a:endParaRPr lang="zh-CN" altLang="en-US" dirty="0"/>
              </a:p>
            </p:txBody>
          </p:sp>
        </mc:Choice>
        <mc:Fallback xmlns="">
          <p:sp>
            <p:nvSpPr>
              <p:cNvPr id="3" name="内容占位符 2">
                <a:extLst>
                  <a:ext uri="{FF2B5EF4-FFF2-40B4-BE49-F238E27FC236}">
                    <a16:creationId xmlns:a16="http://schemas.microsoft.com/office/drawing/2014/main" id="{1C04D278-4F34-4479-A8C5-DDA80D94D6D3}"/>
                  </a:ext>
                </a:extLst>
              </p:cNvPr>
              <p:cNvSpPr>
                <a:spLocks noGrp="1" noRot="1" noChangeAspect="1" noMove="1" noResize="1" noEditPoints="1" noAdjustHandles="1" noChangeArrowheads="1" noChangeShapeType="1" noTextEdit="1"/>
              </p:cNvSpPr>
              <p:nvPr>
                <p:ph idx="1"/>
              </p:nvPr>
            </p:nvSpPr>
            <p:spPr>
              <a:blipFill>
                <a:blip r:embed="rId2"/>
                <a:stretch>
                  <a:fillRect l="-1043" t="-2381" r="-4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500991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B987E0-9EF9-43F7-A7AD-1C92D76C6416}"/>
              </a:ext>
            </a:extLst>
          </p:cNvPr>
          <p:cNvSpPr>
            <a:spLocks noGrp="1"/>
          </p:cNvSpPr>
          <p:nvPr>
            <p:ph type="title"/>
          </p:nvPr>
        </p:nvSpPr>
        <p:spPr/>
        <p:txBody>
          <a:bodyPr/>
          <a:lstStyle/>
          <a:p>
            <a:r>
              <a:rPr lang="en-US" altLang="zh-CN" dirty="0"/>
              <a:t>Solitaire</a:t>
            </a:r>
            <a:endParaRPr lang="zh-CN" altLang="en-US" dirty="0"/>
          </a:p>
        </p:txBody>
      </p:sp>
      <p:sp>
        <p:nvSpPr>
          <p:cNvPr id="3" name="内容占位符 2">
            <a:extLst>
              <a:ext uri="{FF2B5EF4-FFF2-40B4-BE49-F238E27FC236}">
                <a16:creationId xmlns:a16="http://schemas.microsoft.com/office/drawing/2014/main" id="{2BD94287-79B7-4378-A922-A90C4179CC85}"/>
              </a:ext>
            </a:extLst>
          </p:cNvPr>
          <p:cNvSpPr>
            <a:spLocks noGrp="1"/>
          </p:cNvSpPr>
          <p:nvPr>
            <p:ph idx="1"/>
          </p:nvPr>
        </p:nvSpPr>
        <p:spPr/>
        <p:txBody>
          <a:bodyPr>
            <a:normAutofit lnSpcReduction="10000"/>
          </a:bodyPr>
          <a:lstStyle/>
          <a:p>
            <a:r>
              <a:rPr lang="zh-CN" altLang="en-US" dirty="0"/>
              <a:t>对于第一行和最后一行的空格，要放棋子只能是左右都有棋子</a:t>
            </a:r>
            <a:endParaRPr lang="en-US" altLang="zh-CN" dirty="0"/>
          </a:p>
          <a:p>
            <a:r>
              <a:rPr lang="zh-CN" altLang="en-US" dirty="0"/>
              <a:t>因此第一行和最后一行不能有两个连续的空格</a:t>
            </a:r>
            <a:endParaRPr lang="en-US" altLang="zh-CN" dirty="0"/>
          </a:p>
          <a:p>
            <a:endParaRPr lang="en-US" altLang="zh-CN" dirty="0"/>
          </a:p>
          <a:p>
            <a:r>
              <a:rPr lang="zh-CN" altLang="en-US" dirty="0"/>
              <a:t>接下来考虑第二行的空格，有两种方法：</a:t>
            </a:r>
            <a:endParaRPr lang="en-US" altLang="zh-CN" dirty="0"/>
          </a:p>
          <a:p>
            <a:r>
              <a:rPr lang="en-US" altLang="zh-CN" dirty="0"/>
              <a:t>1</a:t>
            </a:r>
            <a:r>
              <a:rPr lang="zh-CN" altLang="en-US" dirty="0"/>
              <a:t>）将上下两个空格（如果是空格）变成棋子，然后在这一格放棋子</a:t>
            </a:r>
            <a:endParaRPr lang="en-US" altLang="zh-CN" dirty="0"/>
          </a:p>
          <a:p>
            <a:r>
              <a:rPr lang="en-US" altLang="zh-CN" dirty="0"/>
              <a:t>2</a:t>
            </a:r>
            <a:r>
              <a:rPr lang="zh-CN" altLang="en-US" dirty="0"/>
              <a:t>）在上下两格不全为棋子的前提下，左右两个都是棋子，然后在这一格放棋子</a:t>
            </a:r>
            <a:endParaRPr lang="en-US" altLang="zh-CN" dirty="0"/>
          </a:p>
          <a:p>
            <a:r>
              <a:rPr lang="zh-CN" altLang="en-US" dirty="0"/>
              <a:t>这样和原问题等价</a:t>
            </a:r>
          </a:p>
        </p:txBody>
      </p:sp>
    </p:spTree>
    <p:extLst>
      <p:ext uri="{BB962C8B-B14F-4D97-AF65-F5344CB8AC3E}">
        <p14:creationId xmlns:p14="http://schemas.microsoft.com/office/powerpoint/2010/main" val="3547142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58E55A-CFC6-4341-863A-9F28E97566AC}"/>
              </a:ext>
            </a:extLst>
          </p:cNvPr>
          <p:cNvSpPr>
            <a:spLocks noGrp="1"/>
          </p:cNvSpPr>
          <p:nvPr>
            <p:ph type="title"/>
          </p:nvPr>
        </p:nvSpPr>
        <p:spPr/>
        <p:txBody>
          <a:bodyPr/>
          <a:lstStyle/>
          <a:p>
            <a:r>
              <a:rPr lang="en-US" altLang="zh-CN" dirty="0"/>
              <a:t>Solitaire</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48908BD5-1245-4888-A05E-AB3BCFB35A41}"/>
                  </a:ext>
                </a:extLst>
              </p:cNvPr>
              <p:cNvSpPr>
                <a:spLocks noGrp="1"/>
              </p:cNvSpPr>
              <p:nvPr>
                <p:ph idx="1"/>
              </p:nvPr>
            </p:nvSpPr>
            <p:spPr/>
            <p:txBody>
              <a:bodyPr>
                <a:normAutofit/>
              </a:bodyPr>
              <a:lstStyle/>
              <a:p>
                <a:r>
                  <a:rPr lang="zh-CN" altLang="en-US" dirty="0"/>
                  <a:t>显然如果第二行某一格为棋子，它会将原问题分成左右两个独立的子问题</a:t>
                </a:r>
                <a:endParaRPr lang="en-US" altLang="zh-CN" dirty="0"/>
              </a:p>
              <a:p>
                <a:r>
                  <a:rPr lang="zh-CN" altLang="en-US" dirty="0"/>
                  <a:t>对于每一个子问题，我们考虑</a:t>
                </a:r>
                <a14:m>
                  <m:oMath xmlns:m="http://schemas.openxmlformats.org/officeDocument/2006/math">
                    <m:r>
                      <a:rPr lang="en-US" altLang="zh-CN" b="0" i="1" smtClean="0">
                        <a:latin typeface="Cambria Math" panose="02040503050406030204" pitchFamily="18" charset="0"/>
                      </a:rPr>
                      <m:t>𝑑𝑝</m:t>
                    </m:r>
                    <m:r>
                      <a:rPr lang="zh-CN" altLang="en-US" i="1">
                        <a:latin typeface="Cambria Math" panose="02040503050406030204" pitchFamily="18" charset="0"/>
                      </a:rPr>
                      <m:t>，</m:t>
                    </m:r>
                  </m:oMath>
                </a14:m>
                <a:r>
                  <a:rPr lang="zh-CN" altLang="en-US" dirty="0"/>
                  <a:t>令</a:t>
                </a:r>
                <a14:m>
                  <m:oMath xmlns:m="http://schemas.openxmlformats.org/officeDocument/2006/math">
                    <m:r>
                      <a:rPr lang="en-US" altLang="zh-CN" b="0" i="1" dirty="0" smtClean="0">
                        <a:latin typeface="Cambria Math" panose="02040503050406030204" pitchFamily="18" charset="0"/>
                      </a:rPr>
                      <m:t>𝑑</m:t>
                    </m:r>
                    <m:sSub>
                      <m:sSubPr>
                        <m:ctrlPr>
                          <a:rPr lang="en-US" altLang="zh-CN" b="0" i="1" dirty="0" smtClean="0">
                            <a:latin typeface="Cambria Math" panose="02040503050406030204" pitchFamily="18" charset="0"/>
                          </a:rPr>
                        </m:ctrlPr>
                      </m:sSubPr>
                      <m:e>
                        <m:r>
                          <a:rPr lang="en-US" altLang="zh-CN" b="0" i="1" dirty="0" smtClean="0">
                            <a:latin typeface="Cambria Math" panose="02040503050406030204" pitchFamily="18" charset="0"/>
                          </a:rPr>
                          <m:t>𝑝</m:t>
                        </m:r>
                      </m:e>
                      <m:sub>
                        <m:r>
                          <a:rPr lang="en-US" altLang="zh-CN" b="0" i="1" dirty="0" smtClean="0">
                            <a:latin typeface="Cambria Math" panose="02040503050406030204" pitchFamily="18" charset="0"/>
                          </a:rPr>
                          <m:t>𝑖</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𝑗</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𝑘</m:t>
                        </m:r>
                      </m:sub>
                    </m:sSub>
                  </m:oMath>
                </a14:m>
                <a:r>
                  <a:rPr lang="zh-CN" altLang="en-US" dirty="0"/>
                  <a:t>表示从左到右考虑到</a:t>
                </a:r>
                <a14:m>
                  <m:oMath xmlns:m="http://schemas.openxmlformats.org/officeDocument/2006/math">
                    <m:r>
                      <a:rPr lang="en-US" altLang="zh-CN" b="0" i="1" smtClean="0">
                        <a:latin typeface="Cambria Math" panose="02040503050406030204" pitchFamily="18" charset="0"/>
                      </a:rPr>
                      <m:t>𝑖</m:t>
                    </m:r>
                  </m:oMath>
                </a14:m>
                <a:r>
                  <a:rPr lang="zh-CN" altLang="en-US" dirty="0"/>
                  <a:t>，其中</a:t>
                </a:r>
                <a14:m>
                  <m:oMath xmlns:m="http://schemas.openxmlformats.org/officeDocument/2006/math">
                    <m:r>
                      <a:rPr lang="en-US" altLang="zh-CN" b="0" i="1" smtClean="0">
                        <a:latin typeface="Cambria Math" panose="02040503050406030204" pitchFamily="18" charset="0"/>
                      </a:rPr>
                      <m:t>𝑖</m:t>
                    </m:r>
                  </m:oMath>
                </a14:m>
                <a:r>
                  <a:rPr lang="zh-CN" altLang="en-US" dirty="0"/>
                  <a:t>这个棋子是在第</a:t>
                </a:r>
                <a14:m>
                  <m:oMath xmlns:m="http://schemas.openxmlformats.org/officeDocument/2006/math">
                    <m:r>
                      <a:rPr lang="en-US" altLang="zh-CN" b="0" i="1" smtClean="0">
                        <a:latin typeface="Cambria Math" panose="02040503050406030204" pitchFamily="18" charset="0"/>
                      </a:rPr>
                      <m:t>𝑗</m:t>
                    </m:r>
                  </m:oMath>
                </a14:m>
                <a:r>
                  <a:rPr lang="zh-CN" altLang="en-US" dirty="0"/>
                  <a:t>个放的，</a:t>
                </a:r>
                <a14:m>
                  <m:oMath xmlns:m="http://schemas.openxmlformats.org/officeDocument/2006/math">
                    <m:r>
                      <a:rPr lang="en-US" altLang="zh-CN" b="0" i="1" smtClean="0">
                        <a:latin typeface="Cambria Math" panose="02040503050406030204" pitchFamily="18" charset="0"/>
                      </a:rPr>
                      <m:t>𝑘</m:t>
                    </m:r>
                  </m:oMath>
                </a14:m>
                <a:r>
                  <a:rPr lang="zh-CN" altLang="en-US" dirty="0"/>
                  <a:t>表示</a:t>
                </a:r>
                <a14:m>
                  <m:oMath xmlns:m="http://schemas.openxmlformats.org/officeDocument/2006/math">
                    <m:r>
                      <a:rPr lang="en-US" altLang="zh-CN" b="0" i="1" dirty="0" smtClean="0">
                        <a:latin typeface="Cambria Math" panose="02040503050406030204" pitchFamily="18" charset="0"/>
                      </a:rPr>
                      <m:t>𝑖</m:t>
                    </m:r>
                  </m:oMath>
                </a14:m>
                <a:r>
                  <a:rPr lang="zh-CN" altLang="en-US" dirty="0"/>
                  <a:t>这个棋子是用哪一种方法放的</a:t>
                </a:r>
                <a:endParaRPr lang="en-US" altLang="zh-CN" dirty="0"/>
              </a:p>
              <a:p>
                <a:r>
                  <a:rPr lang="zh-CN" altLang="en-US" dirty="0"/>
                  <a:t>用组合数处理转移，最后将所有子问题合并即可。</a:t>
                </a:r>
                <a:endParaRPr lang="en-US" altLang="zh-CN" dirty="0"/>
              </a:p>
              <a:p>
                <a:endParaRPr lang="en-US" altLang="zh-CN" dirty="0"/>
              </a:p>
              <a:p>
                <a:r>
                  <a:rPr lang="zh-CN" altLang="en-US" dirty="0"/>
                  <a:t>总时间复杂度显然为</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r>
                      <a:rPr lang="en-US" altLang="zh-CN" b="0" i="1" smtClean="0">
                        <a:latin typeface="Cambria Math" panose="02040503050406030204" pitchFamily="18" charset="0"/>
                      </a:rPr>
                      <m:t>)</m:t>
                    </m:r>
                  </m:oMath>
                </a14:m>
                <a:endParaRPr lang="en-US" altLang="zh-CN" dirty="0"/>
              </a:p>
            </p:txBody>
          </p:sp>
        </mc:Choice>
        <mc:Fallback xmlns="">
          <p:sp>
            <p:nvSpPr>
              <p:cNvPr id="3" name="内容占位符 2">
                <a:extLst>
                  <a:ext uri="{FF2B5EF4-FFF2-40B4-BE49-F238E27FC236}">
                    <a16:creationId xmlns:a16="http://schemas.microsoft.com/office/drawing/2014/main" id="{48908BD5-1245-4888-A05E-AB3BCFB35A41}"/>
                  </a:ext>
                </a:extLst>
              </p:cNvPr>
              <p:cNvSpPr>
                <a:spLocks noGrp="1" noRot="1" noChangeAspect="1" noMove="1" noResize="1" noEditPoints="1" noAdjustHandles="1" noChangeArrowheads="1" noChangeShapeType="1" noTextEdit="1"/>
              </p:cNvSpPr>
              <p:nvPr>
                <p:ph idx="1"/>
              </p:nvPr>
            </p:nvSpPr>
            <p:spPr>
              <a:blipFill>
                <a:blip r:embed="rId2"/>
                <a:stretch>
                  <a:fillRect l="-1043" t="-1541" r="-45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548470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EC2C6DA-D8A5-4D52-B432-E712FDDB0B2F}"/>
              </a:ext>
            </a:extLst>
          </p:cNvPr>
          <p:cNvSpPr>
            <a:spLocks noGrp="1"/>
          </p:cNvSpPr>
          <p:nvPr>
            <p:ph type="ctrTitle"/>
          </p:nvPr>
        </p:nvSpPr>
        <p:spPr>
          <a:xfrm>
            <a:off x="952107" y="1122363"/>
            <a:ext cx="10388337" cy="2387600"/>
          </a:xfrm>
        </p:spPr>
        <p:txBody>
          <a:bodyPr>
            <a:normAutofit/>
          </a:bodyPr>
          <a:lstStyle/>
          <a:p>
            <a:r>
              <a:rPr lang="zh-CN" altLang="en-US" dirty="0"/>
              <a:t>祝大家在</a:t>
            </a:r>
            <a:r>
              <a:rPr lang="en-US" altLang="zh-CN" dirty="0"/>
              <a:t>ZJOI</a:t>
            </a:r>
            <a:r>
              <a:rPr lang="zh-CN" altLang="en-US" dirty="0"/>
              <a:t>中取得好成绩！</a:t>
            </a:r>
          </a:p>
        </p:txBody>
      </p:sp>
      <p:sp>
        <p:nvSpPr>
          <p:cNvPr id="3" name="副标题 2">
            <a:extLst>
              <a:ext uri="{FF2B5EF4-FFF2-40B4-BE49-F238E27FC236}">
                <a16:creationId xmlns:a16="http://schemas.microsoft.com/office/drawing/2014/main" id="{F0895C62-1AFA-4C57-9FFC-482B8D95B6A1}"/>
              </a:ext>
            </a:extLst>
          </p:cNvPr>
          <p:cNvSpPr>
            <a:spLocks noGrp="1"/>
          </p:cNvSpPr>
          <p:nvPr>
            <p:ph type="subTitle" idx="1"/>
          </p:nvPr>
        </p:nvSpPr>
        <p:spPr/>
        <p:txBody>
          <a:bodyPr/>
          <a:lstStyle/>
          <a:p>
            <a:br>
              <a:rPr lang="en-US" altLang="zh-CN" dirty="0"/>
            </a:br>
            <a:r>
              <a:rPr lang="en-US" altLang="zh-CN" sz="5600" b="1" dirty="0">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Bahnschrift SemiLight" panose="020B0502040204020203" pitchFamily="34" charset="0"/>
                <a:ea typeface="黑体" panose="02010609060101010101" pitchFamily="49" charset="-122"/>
                <a:cs typeface="+mj-cs"/>
              </a:rPr>
              <a:t>GL &amp; HF!</a:t>
            </a:r>
            <a:endParaRPr lang="zh-CN" altLang="en-US" sz="5600" b="1" dirty="0">
              <a:ln w="3175">
                <a:solidFill>
                  <a:schemeClr val="accent1">
                    <a:lumMod val="60000"/>
                    <a:lumOff val="40000"/>
                  </a:schemeClr>
                </a:solidFill>
              </a:ln>
              <a:solidFill>
                <a:schemeClr val="bg1"/>
              </a:solidFill>
              <a:effectLst>
                <a:outerShdw blurRad="38100" dist="38100" dir="2700000" algn="tl">
                  <a:srgbClr val="000000">
                    <a:alpha val="43137"/>
                  </a:srgbClr>
                </a:outerShdw>
              </a:effectLst>
              <a:latin typeface="Bahnschrift SemiLight" panose="020B0502040204020203" pitchFamily="34" charset="0"/>
              <a:ea typeface="黑体" panose="02010609060101010101" pitchFamily="49" charset="-122"/>
              <a:cs typeface="+mj-cs"/>
            </a:endParaRPr>
          </a:p>
        </p:txBody>
      </p:sp>
    </p:spTree>
    <p:extLst>
      <p:ext uri="{BB962C8B-B14F-4D97-AF65-F5344CB8AC3E}">
        <p14:creationId xmlns:p14="http://schemas.microsoft.com/office/powerpoint/2010/main" val="35339678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47F67B-929A-44C8-B70F-18AADB64922E}"/>
              </a:ext>
            </a:extLst>
          </p:cNvPr>
          <p:cNvSpPr>
            <a:spLocks noGrp="1"/>
          </p:cNvSpPr>
          <p:nvPr>
            <p:ph type="title"/>
          </p:nvPr>
        </p:nvSpPr>
        <p:spPr/>
        <p:txBody>
          <a:bodyPr/>
          <a:lstStyle/>
          <a:p>
            <a:r>
              <a:rPr lang="zh-CN" altLang="en-US" dirty="0"/>
              <a:t>一些链接</a:t>
            </a:r>
          </a:p>
        </p:txBody>
      </p:sp>
      <p:sp>
        <p:nvSpPr>
          <p:cNvPr id="3" name="内容占位符 2">
            <a:extLst>
              <a:ext uri="{FF2B5EF4-FFF2-40B4-BE49-F238E27FC236}">
                <a16:creationId xmlns:a16="http://schemas.microsoft.com/office/drawing/2014/main" id="{72F41AA8-AC3B-4DED-AE1F-7DD438ED6AD2}"/>
              </a:ext>
            </a:extLst>
          </p:cNvPr>
          <p:cNvSpPr>
            <a:spLocks noGrp="1"/>
          </p:cNvSpPr>
          <p:nvPr>
            <p:ph idx="1"/>
          </p:nvPr>
        </p:nvSpPr>
        <p:spPr/>
        <p:txBody>
          <a:bodyPr>
            <a:normAutofit fontScale="92500"/>
          </a:bodyPr>
          <a:lstStyle/>
          <a:p>
            <a:r>
              <a:rPr lang="en-US" altLang="zh-CN" dirty="0"/>
              <a:t>JOIsc2017</a:t>
            </a:r>
            <a:r>
              <a:rPr lang="zh-CN" altLang="en-US" dirty="0"/>
              <a:t>官方题目与题解地址：</a:t>
            </a:r>
            <a:endParaRPr lang="en-US" altLang="zh-CN" dirty="0"/>
          </a:p>
          <a:p>
            <a:r>
              <a:rPr lang="en-US" altLang="zh-CN" dirty="0">
                <a:hlinkClick r:id="rId2"/>
              </a:rPr>
              <a:t>https://www.ioi-jp.org/camp/2017/2017-sp-tasks/index.html</a:t>
            </a:r>
            <a:endParaRPr lang="en-US" altLang="zh-CN" dirty="0"/>
          </a:p>
          <a:p>
            <a:endParaRPr lang="en-US" altLang="zh-CN" dirty="0"/>
          </a:p>
          <a:p>
            <a:r>
              <a:rPr lang="en-US" altLang="zh-CN" dirty="0"/>
              <a:t>JOIsc2017</a:t>
            </a:r>
            <a:r>
              <a:rPr lang="zh-CN" altLang="en-US" dirty="0"/>
              <a:t>在</a:t>
            </a:r>
            <a:r>
              <a:rPr lang="en-US" altLang="zh-CN" dirty="0" err="1"/>
              <a:t>atcoder</a:t>
            </a:r>
            <a:r>
              <a:rPr lang="zh-CN" altLang="en-US" dirty="0"/>
              <a:t>上的题面和评测地址：</a:t>
            </a:r>
            <a:endParaRPr lang="en-US" altLang="zh-CN" dirty="0"/>
          </a:p>
          <a:p>
            <a:r>
              <a:rPr lang="en-US" altLang="zh-CN" dirty="0">
                <a:hlinkClick r:id="rId3"/>
              </a:rPr>
              <a:t>https://joisc2017.contest.atcoder.jp/</a:t>
            </a:r>
            <a:endParaRPr lang="en-US" altLang="zh-CN" dirty="0"/>
          </a:p>
          <a:p>
            <a:endParaRPr lang="en-US" altLang="zh-CN" dirty="0"/>
          </a:p>
          <a:p>
            <a:r>
              <a:rPr lang="en-US" altLang="zh-CN" dirty="0"/>
              <a:t>JOIsc2018 Online</a:t>
            </a:r>
            <a:r>
              <a:rPr lang="zh-CN" altLang="en-US" dirty="0"/>
              <a:t> </a:t>
            </a:r>
            <a:r>
              <a:rPr lang="en-US" altLang="zh-CN" dirty="0"/>
              <a:t>Contest</a:t>
            </a:r>
            <a:r>
              <a:rPr lang="zh-CN" altLang="en-US" dirty="0"/>
              <a:t>报名地址：</a:t>
            </a:r>
            <a:endParaRPr lang="en-US" altLang="zh-CN" dirty="0"/>
          </a:p>
          <a:p>
            <a:r>
              <a:rPr lang="en-US" altLang="zh-CN" dirty="0">
                <a:hlinkClick r:id="rId4"/>
              </a:rPr>
              <a:t>https://cms.ioi-jp.org/joi-sp-2018/index-en.html</a:t>
            </a:r>
            <a:endParaRPr lang="en-US" altLang="zh-CN" dirty="0"/>
          </a:p>
          <a:p>
            <a:endParaRPr lang="zh-CN" altLang="en-US" dirty="0"/>
          </a:p>
        </p:txBody>
      </p:sp>
    </p:spTree>
    <p:extLst>
      <p:ext uri="{BB962C8B-B14F-4D97-AF65-F5344CB8AC3E}">
        <p14:creationId xmlns:p14="http://schemas.microsoft.com/office/powerpoint/2010/main" val="8411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40FFBE-E8C1-4C4D-9172-B5207CC58892}"/>
              </a:ext>
            </a:extLst>
          </p:cNvPr>
          <p:cNvSpPr>
            <a:spLocks noGrp="1"/>
          </p:cNvSpPr>
          <p:nvPr>
            <p:ph type="title"/>
          </p:nvPr>
        </p:nvSpPr>
        <p:spPr/>
        <p:txBody>
          <a:bodyPr/>
          <a:lstStyle/>
          <a:p>
            <a:r>
              <a:rPr lang="en-US" altLang="zh-CN" dirty="0"/>
              <a:t>Sparklers</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09D684B5-D5E8-429B-BC16-174FC4B89871}"/>
                  </a:ext>
                </a:extLst>
              </p:cNvPr>
              <p:cNvSpPr>
                <a:spLocks noGrp="1"/>
              </p:cNvSpPr>
              <p:nvPr>
                <p:ph idx="1"/>
              </p:nvPr>
            </p:nvSpPr>
            <p:spPr/>
            <p:txBody>
              <a:bodyPr>
                <a:normAutofit fontScale="77500" lnSpcReduction="20000"/>
              </a:bodyPr>
              <a:lstStyle/>
              <a:p>
                <a:r>
                  <a:rPr lang="zh-CN" altLang="en-US" dirty="0"/>
                  <a:t>有</a:t>
                </a:r>
                <a14:m>
                  <m:oMath xmlns:m="http://schemas.openxmlformats.org/officeDocument/2006/math">
                    <m:r>
                      <a:rPr lang="en-US" altLang="zh-CN" b="0" i="1" smtClean="0">
                        <a:latin typeface="Cambria Math" panose="02040503050406030204" pitchFamily="18" charset="0"/>
                      </a:rPr>
                      <m:t>𝑁</m:t>
                    </m:r>
                  </m:oMath>
                </a14:m>
                <a:r>
                  <a:rPr lang="zh-CN" altLang="en-US" dirty="0"/>
                  <a:t>个人站成一排，每个人手中有一束烟花，第</a:t>
                </a:r>
                <a14:m>
                  <m:oMath xmlns:m="http://schemas.openxmlformats.org/officeDocument/2006/math">
                    <m:r>
                      <a:rPr lang="en-US" altLang="zh-CN" b="0" i="1" smtClean="0">
                        <a:latin typeface="Cambria Math" panose="02040503050406030204" pitchFamily="18" charset="0"/>
                      </a:rPr>
                      <m:t>𝑖</m:t>
                    </m:r>
                  </m:oMath>
                </a14:m>
                <a:r>
                  <a:rPr lang="zh-CN" altLang="en-US" dirty="0"/>
                  <a:t>个人一开始站在</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𝑖</m:t>
                        </m:r>
                      </m:sub>
                    </m:sSub>
                    <m:r>
                      <a:rPr lang="zh-CN" altLang="en-US" i="1">
                        <a:latin typeface="Cambria Math" panose="02040503050406030204" pitchFamily="18" charset="0"/>
                      </a:rPr>
                      <m:t>处</m:t>
                    </m:r>
                  </m:oMath>
                </a14:m>
                <a:r>
                  <a:rPr lang="zh-CN" altLang="en-US" dirty="0"/>
                  <a:t>。</a:t>
                </a:r>
                <a:endParaRPr lang="en-US" altLang="zh-CN" dirty="0"/>
              </a:p>
              <a:p>
                <a:r>
                  <a:rPr lang="zh-CN" altLang="en-US" dirty="0"/>
                  <a:t>一开始只有第</a:t>
                </a:r>
                <a14:m>
                  <m:oMath xmlns:m="http://schemas.openxmlformats.org/officeDocument/2006/math">
                    <m:r>
                      <a:rPr lang="en-US" altLang="zh-CN" b="0" i="1" smtClean="0">
                        <a:latin typeface="Cambria Math" panose="02040503050406030204" pitchFamily="18" charset="0"/>
                      </a:rPr>
                      <m:t>𝐾</m:t>
                    </m:r>
                  </m:oMath>
                </a14:m>
                <a:r>
                  <a:rPr lang="zh-CN" altLang="en-US" dirty="0"/>
                  <a:t>个人手中的烟花是在燃烧的。每一束烟花可以燃烧</a:t>
                </a:r>
                <a14:m>
                  <m:oMath xmlns:m="http://schemas.openxmlformats.org/officeDocument/2006/math">
                    <m:r>
                      <a:rPr lang="en-US" altLang="zh-CN" b="0" i="1" smtClean="0">
                        <a:latin typeface="Cambria Math" panose="02040503050406030204" pitchFamily="18" charset="0"/>
                      </a:rPr>
                      <m:t>𝑇</m:t>
                    </m:r>
                  </m:oMath>
                </a14:m>
                <a:r>
                  <a:rPr lang="zh-CN" altLang="en-US" dirty="0"/>
                  <a:t>秒，并且我们认为第</a:t>
                </a:r>
                <a14:m>
                  <m:oMath xmlns:m="http://schemas.openxmlformats.org/officeDocument/2006/math">
                    <m:r>
                      <a:rPr lang="en-US" altLang="zh-CN" b="0" i="1" smtClean="0">
                        <a:latin typeface="Cambria Math" panose="02040503050406030204" pitchFamily="18" charset="0"/>
                      </a:rPr>
                      <m:t>𝑇</m:t>
                    </m:r>
                    <m:r>
                      <a:rPr lang="zh-CN" altLang="en-US" i="1">
                        <a:latin typeface="Cambria Math" panose="02040503050406030204" pitchFamily="18" charset="0"/>
                      </a:rPr>
                      <m:t>秒</m:t>
                    </m:r>
                  </m:oMath>
                </a14:m>
                <a:r>
                  <a:rPr lang="zh-CN" altLang="en-US" dirty="0"/>
                  <a:t>它并不会熄灭。</a:t>
                </a:r>
                <a:endParaRPr lang="en-US" altLang="zh-CN" dirty="0"/>
              </a:p>
              <a:p>
                <a:r>
                  <a:rPr lang="zh-CN" altLang="en-US" dirty="0"/>
                  <a:t>现在他们要互相合作使得每个人手中的烟花都燃烧过。一个人</a:t>
                </a:r>
                <a14:m>
                  <m:oMath xmlns:m="http://schemas.openxmlformats.org/officeDocument/2006/math">
                    <m:r>
                      <a:rPr lang="en-US" altLang="zh-CN" b="0" i="1" smtClean="0">
                        <a:latin typeface="Cambria Math" panose="02040503050406030204" pitchFamily="18" charset="0"/>
                      </a:rPr>
                      <m:t>𝐴</m:t>
                    </m:r>
                  </m:oMath>
                </a14:m>
                <a:r>
                  <a:rPr lang="zh-CN" altLang="en-US" dirty="0"/>
                  <a:t>手中的烟花能传递到另一个人</a:t>
                </a:r>
                <a14:m>
                  <m:oMath xmlns:m="http://schemas.openxmlformats.org/officeDocument/2006/math">
                    <m:r>
                      <a:rPr lang="en-US" altLang="zh-CN" b="0" i="1" smtClean="0">
                        <a:latin typeface="Cambria Math" panose="02040503050406030204" pitchFamily="18" charset="0"/>
                      </a:rPr>
                      <m:t>𝐵</m:t>
                    </m:r>
                  </m:oMath>
                </a14:m>
                <a:r>
                  <a:rPr lang="zh-CN" altLang="en-US" dirty="0"/>
                  <a:t>当且仅当：</a:t>
                </a:r>
                <a:endParaRPr lang="en-US" altLang="zh-CN" dirty="0"/>
              </a:p>
              <a:p>
                <a:r>
                  <a:rPr lang="en-US" altLang="zh-CN" dirty="0"/>
                  <a:t>1</a:t>
                </a:r>
                <a:r>
                  <a:rPr lang="zh-CN" altLang="en-US" dirty="0"/>
                  <a:t>）两人位于同一位置</a:t>
                </a:r>
                <a:endParaRPr lang="en-US" altLang="zh-CN" dirty="0"/>
              </a:p>
              <a:p>
                <a:r>
                  <a:rPr lang="en-US" altLang="zh-CN" dirty="0"/>
                  <a:t>2</a:t>
                </a:r>
                <a:r>
                  <a:rPr lang="zh-CN" altLang="en-US" dirty="0"/>
                  <a:t>）</a:t>
                </a:r>
                <a14:m>
                  <m:oMath xmlns:m="http://schemas.openxmlformats.org/officeDocument/2006/math">
                    <m:r>
                      <a:rPr lang="en-US" altLang="zh-CN" b="0" i="1" smtClean="0">
                        <a:latin typeface="Cambria Math" panose="02040503050406030204" pitchFamily="18" charset="0"/>
                      </a:rPr>
                      <m:t>𝐴</m:t>
                    </m:r>
                  </m:oMath>
                </a14:m>
                <a:r>
                  <a:rPr lang="zh-CN" altLang="en-US" dirty="0"/>
                  <a:t>手中的烟花已经燃烧了恰好</a:t>
                </a:r>
                <a14:m>
                  <m:oMath xmlns:m="http://schemas.openxmlformats.org/officeDocument/2006/math">
                    <m:r>
                      <a:rPr lang="en-US" altLang="zh-CN" b="0" i="1" smtClean="0">
                        <a:latin typeface="Cambria Math" panose="02040503050406030204" pitchFamily="18" charset="0"/>
                      </a:rPr>
                      <m:t>𝑇</m:t>
                    </m:r>
                  </m:oMath>
                </a14:m>
                <a:r>
                  <a:rPr lang="zh-CN" altLang="en-US" dirty="0"/>
                  <a:t>秒</a:t>
                </a:r>
                <a:endParaRPr lang="en-US" altLang="zh-CN" dirty="0"/>
              </a:p>
              <a:p>
                <a:r>
                  <a:rPr lang="en-US" altLang="zh-CN" dirty="0"/>
                  <a:t>3</a:t>
                </a:r>
                <a:r>
                  <a:rPr lang="zh-CN" altLang="en-US" dirty="0"/>
                  <a:t>）</a:t>
                </a:r>
                <a14:m>
                  <m:oMath xmlns:m="http://schemas.openxmlformats.org/officeDocument/2006/math">
                    <m:r>
                      <a:rPr lang="en-US" altLang="zh-CN" b="0" i="1" smtClean="0">
                        <a:latin typeface="Cambria Math" panose="02040503050406030204" pitchFamily="18" charset="0"/>
                      </a:rPr>
                      <m:t>𝐵</m:t>
                    </m:r>
                  </m:oMath>
                </a14:m>
                <a:r>
                  <a:rPr lang="zh-CN" altLang="en-US" dirty="0"/>
                  <a:t>手中的烟花还没有燃烧过</a:t>
                </a:r>
                <a:endParaRPr lang="en-US" altLang="zh-CN" dirty="0"/>
              </a:p>
              <a:p>
                <a:r>
                  <a:rPr lang="zh-CN" altLang="en-US" dirty="0"/>
                  <a:t>每一秒钟一个人可以跑</a:t>
                </a:r>
                <a14:m>
                  <m:oMath xmlns:m="http://schemas.openxmlformats.org/officeDocument/2006/math">
                    <m:r>
                      <a:rPr lang="en-US" altLang="zh-CN" b="0" i="1" smtClean="0">
                        <a:latin typeface="Cambria Math" panose="02040503050406030204" pitchFamily="18" charset="0"/>
                      </a:rPr>
                      <m:t>𝑠</m:t>
                    </m:r>
                  </m:oMath>
                </a14:m>
                <a:r>
                  <a:rPr lang="zh-CN" altLang="en-US" dirty="0"/>
                  <a:t>的距离，询问能满足条件的</a:t>
                </a:r>
                <a14:m>
                  <m:oMath xmlns:m="http://schemas.openxmlformats.org/officeDocument/2006/math">
                    <m:r>
                      <a:rPr lang="en-US" altLang="zh-CN" b="0" i="1" smtClean="0">
                        <a:latin typeface="Cambria Math" panose="02040503050406030204" pitchFamily="18" charset="0"/>
                      </a:rPr>
                      <m:t>𝑠</m:t>
                    </m:r>
                  </m:oMath>
                </a14:m>
                <a:r>
                  <a:rPr lang="zh-CN" altLang="en-US" dirty="0"/>
                  <a:t>的最小值</a:t>
                </a:r>
                <a:endParaRPr lang="en-US" altLang="zh-CN" dirty="0"/>
              </a:p>
              <a:p>
                <a:endParaRPr lang="en-US" altLang="zh-CN" dirty="0"/>
              </a:p>
              <a:p>
                <a14:m>
                  <m:oMath xmlns:m="http://schemas.openxmlformats.org/officeDocument/2006/math">
                    <m:r>
                      <a:rPr lang="en-US" altLang="zh-CN" b="0" i="1" smtClean="0">
                        <a:latin typeface="Cambria Math" panose="02040503050406030204" pitchFamily="18" charset="0"/>
                      </a:rPr>
                      <m:t>𝑁</m:t>
                    </m:r>
                    <m:r>
                      <a:rPr lang="en-US" altLang="zh-CN" b="0" i="1" smtClean="0">
                        <a:latin typeface="Cambria Math" panose="02040503050406030204" pitchFamily="18" charset="0"/>
                      </a:rPr>
                      <m:t>≤100000</m:t>
                    </m:r>
                    <m:r>
                      <a:rPr lang="zh-CN" altLang="en-US" i="1">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𝑖</m:t>
                        </m:r>
                      </m:sub>
                    </m:sSub>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10</m:t>
                        </m:r>
                      </m:e>
                      <m:sup>
                        <m:r>
                          <a:rPr lang="en-US" altLang="zh-CN" b="0" i="1" smtClean="0">
                            <a:latin typeface="Cambria Math" panose="02040503050406030204" pitchFamily="18" charset="0"/>
                          </a:rPr>
                          <m:t>9</m:t>
                        </m:r>
                      </m:sup>
                    </m:sSup>
                  </m:oMath>
                </a14:m>
                <a:endParaRPr lang="en-US" altLang="zh-CN" dirty="0"/>
              </a:p>
            </p:txBody>
          </p:sp>
        </mc:Choice>
        <mc:Fallback xmlns="">
          <p:sp>
            <p:nvSpPr>
              <p:cNvPr id="3" name="内容占位符 2">
                <a:extLst>
                  <a:ext uri="{FF2B5EF4-FFF2-40B4-BE49-F238E27FC236}">
                    <a16:creationId xmlns:a16="http://schemas.microsoft.com/office/drawing/2014/main" id="{09D684B5-D5E8-429B-BC16-174FC4B89871}"/>
                  </a:ext>
                </a:extLst>
              </p:cNvPr>
              <p:cNvSpPr>
                <a:spLocks noGrp="1" noRot="1" noChangeAspect="1" noMove="1" noResize="1" noEditPoints="1" noAdjustHandles="1" noChangeArrowheads="1" noChangeShapeType="1" noTextEdit="1"/>
              </p:cNvSpPr>
              <p:nvPr>
                <p:ph idx="1"/>
              </p:nvPr>
            </p:nvSpPr>
            <p:spPr>
              <a:blipFill>
                <a:blip r:embed="rId2"/>
                <a:stretch>
                  <a:fillRect l="-696" t="-21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0328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A14EFB-EB03-4FF5-B52B-217A79260F92}"/>
              </a:ext>
            </a:extLst>
          </p:cNvPr>
          <p:cNvSpPr>
            <a:spLocks noGrp="1"/>
          </p:cNvSpPr>
          <p:nvPr>
            <p:ph type="title"/>
          </p:nvPr>
        </p:nvSpPr>
        <p:spPr/>
        <p:txBody>
          <a:bodyPr/>
          <a:lstStyle/>
          <a:p>
            <a:r>
              <a:rPr lang="en-US" altLang="zh-CN" dirty="0"/>
              <a:t>Sparklers</a:t>
            </a:r>
            <a:endParaRPr lang="zh-CN" altLang="en-US" dirty="0"/>
          </a:p>
        </p:txBody>
      </p:sp>
      <mc:AlternateContent xmlns:mc="http://schemas.openxmlformats.org/markup-compatibility/2006">
        <mc:Choice xmlns:a14="http://schemas.microsoft.com/office/drawing/2010/main" Requires="a14">
          <p:sp>
            <p:nvSpPr>
              <p:cNvPr id="3" name="内容占位符 2">
                <a:extLst>
                  <a:ext uri="{FF2B5EF4-FFF2-40B4-BE49-F238E27FC236}">
                    <a16:creationId xmlns:a16="http://schemas.microsoft.com/office/drawing/2014/main" id="{7A47EB43-00F3-4AE8-9336-9A9B8C491F09}"/>
                  </a:ext>
                </a:extLst>
              </p:cNvPr>
              <p:cNvSpPr>
                <a:spLocks noGrp="1"/>
              </p:cNvSpPr>
              <p:nvPr>
                <p:ph idx="1"/>
              </p:nvPr>
            </p:nvSpPr>
            <p:spPr/>
            <p:txBody>
              <a:bodyPr>
                <a:normAutofit fontScale="85000" lnSpcReduction="10000"/>
              </a:bodyPr>
              <a:lstStyle/>
              <a:p>
                <a:r>
                  <a:rPr lang="zh-CN" altLang="en-US" dirty="0"/>
                  <a:t>首先注意到答案具有可二分性，我们不妨二分答案</a:t>
                </a:r>
                <a14:m>
                  <m:oMath xmlns:m="http://schemas.openxmlformats.org/officeDocument/2006/math">
                    <m:r>
                      <a:rPr lang="en-US" altLang="zh-CN" b="0" i="1" smtClean="0">
                        <a:latin typeface="Cambria Math" panose="02040503050406030204" pitchFamily="18" charset="0"/>
                      </a:rPr>
                      <m:t>𝑠</m:t>
                    </m:r>
                  </m:oMath>
                </a14:m>
                <a:r>
                  <a:rPr lang="zh-CN" altLang="en-US" dirty="0"/>
                  <a:t>然后进行检验</a:t>
                </a:r>
                <a:endParaRPr lang="en-US" altLang="zh-CN" dirty="0"/>
              </a:p>
              <a:p>
                <a:r>
                  <a:rPr lang="zh-CN" altLang="en-US" dirty="0"/>
                  <a:t>同时我们重新定义新的</a:t>
                </a:r>
                <a14:m>
                  <m:oMath xmlns:m="http://schemas.openxmlformats.org/officeDocument/2006/math">
                    <m:r>
                      <a:rPr lang="en-US" altLang="zh-CN" b="0" i="1" smtClean="0">
                        <a:latin typeface="Cambria Math" panose="02040503050406030204" pitchFamily="18" charset="0"/>
                      </a:rPr>
                      <m:t>𝑠</m:t>
                    </m:r>
                    <m:r>
                      <a:rPr lang="en-US" altLang="zh-CN" b="0" i="1" smtClean="0">
                        <a:latin typeface="Cambria Math" panose="02040503050406030204" pitchFamily="18" charset="0"/>
                      </a:rPr>
                      <m:t>=</m:t>
                    </m:r>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zh-CN" altLang="en-US" i="1">
                        <a:latin typeface="Cambria Math" panose="02040503050406030204" pitchFamily="18" charset="0"/>
                      </a:rPr>
                      <m:t>原来的</m:t>
                    </m:r>
                    <m:r>
                      <a:rPr lang="en-US" altLang="zh-CN" b="0" i="1" smtClean="0">
                        <a:latin typeface="Cambria Math" panose="02040503050406030204" pitchFamily="18" charset="0"/>
                      </a:rPr>
                      <m:t>𝑠</m:t>
                    </m:r>
                  </m:oMath>
                </a14:m>
                <a:r>
                  <a:rPr lang="zh-CN" altLang="en-US" dirty="0"/>
                  <a:t>，也就是一束烟花从点燃到熄灭一个人可以跑多远</a:t>
                </a:r>
                <a:endParaRPr lang="en-US" altLang="zh-CN" dirty="0"/>
              </a:p>
              <a:p>
                <a:endParaRPr lang="en-US" altLang="zh-CN" dirty="0"/>
              </a:p>
              <a:p>
                <a:r>
                  <a:rPr lang="zh-CN" altLang="en-US" dirty="0"/>
                  <a:t>假设当前有</a:t>
                </a:r>
                <a14:m>
                  <m:oMath xmlns:m="http://schemas.openxmlformats.org/officeDocument/2006/math">
                    <m:r>
                      <a:rPr lang="en-US" altLang="zh-CN" b="0" i="1" smtClean="0">
                        <a:latin typeface="Cambria Math" panose="02040503050406030204" pitchFamily="18" charset="0"/>
                      </a:rPr>
                      <m:t>𝑀</m:t>
                    </m:r>
                  </m:oMath>
                </a14:m>
                <a:r>
                  <a:rPr lang="zh-CN" altLang="en-US" dirty="0"/>
                  <a:t>个人的烟花已经燃烧过了，那么这</a:t>
                </a:r>
                <a14:m>
                  <m:oMath xmlns:m="http://schemas.openxmlformats.org/officeDocument/2006/math">
                    <m:r>
                      <a:rPr lang="en-US" altLang="zh-CN" b="0" i="1" smtClean="0">
                        <a:latin typeface="Cambria Math" panose="02040503050406030204" pitchFamily="18" charset="0"/>
                      </a:rPr>
                      <m:t>𝑀</m:t>
                    </m:r>
                  </m:oMath>
                </a14:m>
                <a:r>
                  <a:rPr lang="zh-CN" altLang="en-US" dirty="0"/>
                  <a:t>个人一定可以是连续的</a:t>
                </a:r>
                <a:endParaRPr lang="en-US" altLang="zh-CN" dirty="0"/>
              </a:p>
              <a:p>
                <a:r>
                  <a:rPr lang="zh-CN" altLang="en-US" dirty="0"/>
                  <a:t>用</a:t>
                </a:r>
                <a14:m>
                  <m:oMath xmlns:m="http://schemas.openxmlformats.org/officeDocument/2006/math">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oMath>
                </a14:m>
                <a:r>
                  <a:rPr lang="zh-CN" altLang="en-US" dirty="0"/>
                  <a:t>表示</a:t>
                </a:r>
                <a14:m>
                  <m:oMath xmlns:m="http://schemas.openxmlformats.org/officeDocument/2006/math">
                    <m:r>
                      <a:rPr lang="en-US" altLang="zh-CN" b="0" i="1" dirty="0" smtClean="0">
                        <a:latin typeface="Cambria Math" panose="02040503050406030204" pitchFamily="18" charset="0"/>
                      </a:rPr>
                      <m:t>𝑖</m:t>
                    </m:r>
                    <m:r>
                      <a:rPr lang="en-US" altLang="zh-CN" b="0" i="1" dirty="0" smtClean="0">
                        <a:latin typeface="Cambria Math" panose="02040503050406030204" pitchFamily="18" charset="0"/>
                      </a:rPr>
                      <m:t>~</m:t>
                    </m:r>
                    <m:r>
                      <a:rPr lang="en-US" altLang="zh-CN" b="0" i="1" dirty="0" smtClean="0">
                        <a:latin typeface="Cambria Math" panose="02040503050406030204" pitchFamily="18" charset="0"/>
                      </a:rPr>
                      <m:t>𝑗</m:t>
                    </m:r>
                  </m:oMath>
                </a14:m>
                <a:r>
                  <a:rPr lang="zh-CN" altLang="en-US" dirty="0"/>
                  <a:t>中所有人的烟花已经燃烧过了，现在手中烟花正在燃烧的人刚得到烟花时可以位于区间</a:t>
                </a:r>
                <a14:m>
                  <m:oMath xmlns:m="http://schemas.openxmlformats.org/officeDocument/2006/math">
                    <m:r>
                      <a:rPr lang="en-US" altLang="zh-CN" b="0" i="0"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oMath>
                </a14:m>
                <a:r>
                  <a:rPr lang="zh-CN" altLang="en-US" dirty="0"/>
                  <a:t>中的任意一个点</a:t>
                </a:r>
                <a:endParaRPr lang="en-US" altLang="zh-CN" dirty="0"/>
              </a:p>
              <a:p>
                <a:r>
                  <a:rPr lang="zh-CN" altLang="en-US" dirty="0"/>
                  <a:t>转移时枚举传递给</a:t>
                </a:r>
                <a14:m>
                  <m:oMath xmlns:m="http://schemas.openxmlformats.org/officeDocument/2006/math">
                    <m:r>
                      <a:rPr lang="en-US" altLang="zh-CN" b="0" i="1" smtClean="0">
                        <a:latin typeface="Cambria Math" panose="02040503050406030204" pitchFamily="18" charset="0"/>
                      </a:rPr>
                      <m:t>𝑖</m:t>
                    </m:r>
                    <m:r>
                      <a:rPr lang="en-US" altLang="zh-CN" b="0" i="1" smtClean="0">
                        <a:latin typeface="Cambria Math" panose="02040503050406030204" pitchFamily="18" charset="0"/>
                      </a:rPr>
                      <m:t>−1</m:t>
                    </m:r>
                  </m:oMath>
                </a14:m>
                <a:r>
                  <a:rPr lang="zh-CN" altLang="en-US" dirty="0"/>
                  <a:t>或者</a:t>
                </a:r>
                <a14:m>
                  <m:oMath xmlns:m="http://schemas.openxmlformats.org/officeDocument/2006/math">
                    <m:r>
                      <a:rPr lang="en-US" altLang="zh-CN" b="0" i="1" dirty="0" smtClean="0">
                        <a:latin typeface="Cambria Math" panose="02040503050406030204" pitchFamily="18" charset="0"/>
                      </a:rPr>
                      <m:t>𝑗</m:t>
                    </m:r>
                    <m:r>
                      <a:rPr lang="en-US" altLang="zh-CN" b="0" i="1" dirty="0" smtClean="0">
                        <a:latin typeface="Cambria Math" panose="02040503050406030204" pitchFamily="18" charset="0"/>
                      </a:rPr>
                      <m:t>+1</m:t>
                    </m:r>
                  </m:oMath>
                </a14:m>
                <a:r>
                  <a:rPr lang="zh-CN" altLang="en-US" dirty="0"/>
                  <a:t>，假设给</a:t>
                </a:r>
                <a14:m>
                  <m:oMath xmlns:m="http://schemas.openxmlformats.org/officeDocument/2006/math">
                    <m:r>
                      <a:rPr lang="en-US" altLang="zh-CN" b="0" i="1" smtClean="0">
                        <a:latin typeface="Cambria Math" panose="02040503050406030204" pitchFamily="18" charset="0"/>
                      </a:rPr>
                      <m:t>𝑘</m:t>
                    </m:r>
                  </m:oMath>
                </a14:m>
                <a:r>
                  <a:rPr lang="zh-CN" altLang="en-US" dirty="0"/>
                  <a:t>，那么此时</a:t>
                </a:r>
                <a14:m>
                  <m:oMath xmlns:m="http://schemas.openxmlformats.org/officeDocument/2006/math">
                    <m:r>
                      <a:rPr lang="en-US" altLang="zh-CN" b="0" i="1" smtClean="0">
                        <a:latin typeface="Cambria Math" panose="02040503050406030204" pitchFamily="18" charset="0"/>
                      </a:rPr>
                      <m:t>𝑘</m:t>
                    </m:r>
                  </m:oMath>
                </a14:m>
                <a:r>
                  <a:rPr lang="zh-CN" altLang="en-US" dirty="0"/>
                  <a:t>的得到烟花时可以位于的区间为</a:t>
                </a:r>
                <a14:m>
                  <m:oMath xmlns:m="http://schemas.openxmlformats.org/officeDocument/2006/math">
                    <m:d>
                      <m:dPr>
                        <m:begChr m:val="["/>
                        <m:endChr m:val="]"/>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𝑀</m:t>
                        </m:r>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𝑋</m:t>
                            </m:r>
                          </m:e>
                          <m:sub>
                            <m:r>
                              <a:rPr lang="en-US" altLang="zh-CN" b="0" i="1" smtClean="0">
                                <a:latin typeface="Cambria Math" panose="02040503050406030204" pitchFamily="18" charset="0"/>
                              </a:rPr>
                              <m:t>𝑘</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𝑀</m:t>
                        </m:r>
                        <m:r>
                          <a:rPr lang="en-US" altLang="zh-CN" b="0" i="1" smtClean="0">
                            <a:latin typeface="Cambria Math" panose="02040503050406030204" pitchFamily="18" charset="0"/>
                          </a:rPr>
                          <m:t>×</m:t>
                        </m:r>
                        <m:r>
                          <a:rPr lang="en-US" altLang="zh-CN" b="0" i="1" smtClean="0">
                            <a:latin typeface="Cambria Math" panose="02040503050406030204" pitchFamily="18" charset="0"/>
                          </a:rPr>
                          <m:t>𝑠</m:t>
                        </m:r>
                      </m:e>
                    </m:d>
                    <m:r>
                      <a:rPr lang="en-US" altLang="zh-CN" b="0" i="1" smtClean="0">
                        <a:latin typeface="Cambria Math" panose="02040503050406030204" pitchFamily="18" charset="0"/>
                      </a:rPr>
                      <m:t>∩</m:t>
                    </m:r>
                    <m:r>
                      <a:rPr lang="en-US" altLang="zh-CN" b="0" i="0"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𝐿</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𝑅</m:t>
                        </m:r>
                      </m:e>
                      <m:sub>
                        <m:r>
                          <a:rPr lang="en-US" altLang="zh-CN" b="0" i="1" smtClean="0">
                            <a:latin typeface="Cambria Math" panose="02040503050406030204" pitchFamily="18" charset="0"/>
                          </a:rPr>
                          <m:t>𝑖</m:t>
                        </m:r>
                        <m:r>
                          <a:rPr lang="en-US" altLang="zh-CN" b="0" i="1" smtClean="0">
                            <a:latin typeface="Cambria Math" panose="02040503050406030204" pitchFamily="18" charset="0"/>
                          </a:rPr>
                          <m:t>,</m:t>
                        </m:r>
                        <m:r>
                          <a:rPr lang="en-US" altLang="zh-CN" b="0" i="1" smtClean="0">
                            <a:latin typeface="Cambria Math" panose="02040503050406030204" pitchFamily="18" charset="0"/>
                          </a:rPr>
                          <m:t>𝑗</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𝑠</m:t>
                    </m:r>
                    <m:r>
                      <a:rPr lang="en-US" altLang="zh-CN" b="0" i="1" smtClean="0">
                        <a:latin typeface="Cambria Math" panose="02040503050406030204" pitchFamily="18" charset="0"/>
                      </a:rPr>
                      <m:t>]</m:t>
                    </m:r>
                  </m:oMath>
                </a14:m>
                <a:endParaRPr lang="en-US" altLang="zh-CN" dirty="0"/>
              </a:p>
              <a:p>
                <a:r>
                  <a:rPr lang="zh-CN" altLang="en-US" dirty="0"/>
                  <a:t>时间复杂度</a:t>
                </a:r>
                <a14:m>
                  <m:oMath xmlns:m="http://schemas.openxmlformats.org/officeDocument/2006/math">
                    <m:r>
                      <a:rPr lang="en-US" altLang="zh-CN" b="0" i="1" smtClean="0">
                        <a:latin typeface="Cambria Math" panose="02040503050406030204" pitchFamily="18" charset="0"/>
                      </a:rPr>
                      <m:t>𝑂</m:t>
                    </m:r>
                    <m:r>
                      <a:rPr lang="en-US" altLang="zh-CN" b="0" i="1" smtClean="0">
                        <a:latin typeface="Cambria Math" panose="02040503050406030204" pitchFamily="18" charset="0"/>
                      </a:rPr>
                      <m:t>(</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𝑁</m:t>
                        </m:r>
                      </m:e>
                      <m:sup>
                        <m:r>
                          <a:rPr lang="en-US" altLang="zh-CN" b="0" i="1" smtClean="0">
                            <a:latin typeface="Cambria Math" panose="02040503050406030204" pitchFamily="18" charset="0"/>
                          </a:rPr>
                          <m:t>2</m:t>
                        </m:r>
                      </m:sup>
                    </m:sSup>
                    <m:func>
                      <m:funcPr>
                        <m:ctrlPr>
                          <a:rPr lang="en-US" altLang="zh-CN" b="0" i="1" smtClean="0">
                            <a:latin typeface="Cambria Math" panose="02040503050406030204" pitchFamily="18" charset="0"/>
                          </a:rPr>
                        </m:ctrlPr>
                      </m:funcPr>
                      <m:fName>
                        <m:r>
                          <m:rPr>
                            <m:sty m:val="p"/>
                          </m:rPr>
                          <a:rPr lang="en-US" altLang="zh-CN" b="0" i="0" smtClean="0">
                            <a:latin typeface="Cambria Math" panose="02040503050406030204" pitchFamily="18" charset="0"/>
                          </a:rPr>
                          <m:t>log</m:t>
                        </m:r>
                      </m:fName>
                      <m:e>
                        <m:r>
                          <a:rPr lang="en-US" altLang="zh-CN" b="0" i="1" smtClean="0">
                            <a:latin typeface="Cambria Math" panose="02040503050406030204" pitchFamily="18" charset="0"/>
                          </a:rPr>
                          <m:t>𝑎𝑛𝑠</m:t>
                        </m:r>
                      </m:e>
                    </m:func>
                    <m:r>
                      <a:rPr lang="en-US" altLang="zh-CN" b="0" i="1" smtClean="0">
                        <a:latin typeface="Cambria Math" panose="02040503050406030204" pitchFamily="18" charset="0"/>
                      </a:rPr>
                      <m:t>)</m:t>
                    </m:r>
                  </m:oMath>
                </a14:m>
                <a:endParaRPr lang="zh-CN" altLang="en-US" dirty="0"/>
              </a:p>
            </p:txBody>
          </p:sp>
        </mc:Choice>
        <mc:Fallback>
          <p:sp>
            <p:nvSpPr>
              <p:cNvPr id="3" name="内容占位符 2">
                <a:extLst>
                  <a:ext uri="{FF2B5EF4-FFF2-40B4-BE49-F238E27FC236}">
                    <a16:creationId xmlns:a16="http://schemas.microsoft.com/office/drawing/2014/main" id="{7A47EB43-00F3-4AE8-9336-9A9B8C491F09}"/>
                  </a:ext>
                </a:extLst>
              </p:cNvPr>
              <p:cNvSpPr>
                <a:spLocks noGrp="1" noRot="1" noChangeAspect="1" noMove="1" noResize="1" noEditPoints="1" noAdjustHandles="1" noChangeArrowheads="1" noChangeShapeType="1" noTextEdit="1"/>
              </p:cNvSpPr>
              <p:nvPr>
                <p:ph idx="1"/>
              </p:nvPr>
            </p:nvSpPr>
            <p:spPr>
              <a:blipFill>
                <a:blip r:embed="rId2"/>
                <a:stretch>
                  <a:fillRect l="-812" t="-2381" r="-5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9992261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8246</TotalTime>
  <Words>7147</Words>
  <Application>Microsoft Office PowerPoint</Application>
  <PresentationFormat>宽屏</PresentationFormat>
  <Paragraphs>508</Paragraphs>
  <Slides>75</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75</vt:i4>
      </vt:variant>
    </vt:vector>
  </HeadingPairs>
  <TitlesOfParts>
    <vt:vector size="83" baseType="lpstr">
      <vt:lpstr>等线</vt:lpstr>
      <vt:lpstr>等线 Light</vt:lpstr>
      <vt:lpstr>黑体</vt:lpstr>
      <vt:lpstr>宋体</vt:lpstr>
      <vt:lpstr>Arial</vt:lpstr>
      <vt:lpstr>Bahnschrift SemiLight</vt:lpstr>
      <vt:lpstr>Cambria Math</vt:lpstr>
      <vt:lpstr>Office 主题​​</vt:lpstr>
      <vt:lpstr>JOIsc 好题选讲</vt:lpstr>
      <vt:lpstr>Port Facility</vt:lpstr>
      <vt:lpstr>Port Facility</vt:lpstr>
      <vt:lpstr>Port Facility</vt:lpstr>
      <vt:lpstr>Port Facility</vt:lpstr>
      <vt:lpstr>Port Facility</vt:lpstr>
      <vt:lpstr>Port Facility</vt:lpstr>
      <vt:lpstr>Sparklers</vt:lpstr>
      <vt:lpstr>Sparklers</vt:lpstr>
      <vt:lpstr>Sparklers</vt:lpstr>
      <vt:lpstr>Sparklers</vt:lpstr>
      <vt:lpstr>Sparklers</vt:lpstr>
      <vt:lpstr>Sparklers</vt:lpstr>
      <vt:lpstr>Sparklers</vt:lpstr>
      <vt:lpstr>Cultivation</vt:lpstr>
      <vt:lpstr>Cultivation</vt:lpstr>
      <vt:lpstr>Cultivation</vt:lpstr>
      <vt:lpstr>Cultivation</vt:lpstr>
      <vt:lpstr>Cultivation</vt:lpstr>
      <vt:lpstr>Broken Device</vt:lpstr>
      <vt:lpstr>Broken Device</vt:lpstr>
      <vt:lpstr>Broken Device</vt:lpstr>
      <vt:lpstr>Railway Trip</vt:lpstr>
      <vt:lpstr>Railway Trip</vt:lpstr>
      <vt:lpstr>Railway Trip</vt:lpstr>
      <vt:lpstr>Arranging Tickets</vt:lpstr>
      <vt:lpstr>Arranging Tickets</vt:lpstr>
      <vt:lpstr>Arranging Tickets</vt:lpstr>
      <vt:lpstr>Arranging Tickets</vt:lpstr>
      <vt:lpstr>Arranging Tickets</vt:lpstr>
      <vt:lpstr>Arranging Tickets</vt:lpstr>
      <vt:lpstr>Arranging Tickets</vt:lpstr>
      <vt:lpstr>Arranging Tickets</vt:lpstr>
      <vt:lpstr>Arranging Tickets</vt:lpstr>
      <vt:lpstr>Arranging Tickets</vt:lpstr>
      <vt:lpstr>Arranging Tickets</vt:lpstr>
      <vt:lpstr>to be continued</vt:lpstr>
      <vt:lpstr>Long Mansion</vt:lpstr>
      <vt:lpstr>Long Mansion</vt:lpstr>
      <vt:lpstr>Long Mansion</vt:lpstr>
      <vt:lpstr>Long Mansion</vt:lpstr>
      <vt:lpstr>Natural Park</vt:lpstr>
      <vt:lpstr>Natural Park</vt:lpstr>
      <vt:lpstr>Natural Park</vt:lpstr>
      <vt:lpstr>Long Distance Coach</vt:lpstr>
      <vt:lpstr>Long Distance Coach</vt:lpstr>
      <vt:lpstr>Long Distance Coach</vt:lpstr>
      <vt:lpstr>Long Distance Coach</vt:lpstr>
      <vt:lpstr>Long Distance Coach</vt:lpstr>
      <vt:lpstr>Long Distance Coach</vt:lpstr>
      <vt:lpstr>Abduction 2</vt:lpstr>
      <vt:lpstr>Abduction 2</vt:lpstr>
      <vt:lpstr>Abduction 2</vt:lpstr>
      <vt:lpstr>Abduction 2</vt:lpstr>
      <vt:lpstr>Abduction 2</vt:lpstr>
      <vt:lpstr>Abduction 2</vt:lpstr>
      <vt:lpstr>Abduction 2</vt:lpstr>
      <vt:lpstr>Abduction 2</vt:lpstr>
      <vt:lpstr>Dragon 2</vt:lpstr>
      <vt:lpstr>Dragon 2</vt:lpstr>
      <vt:lpstr>Dragon 2</vt:lpstr>
      <vt:lpstr>Dragon 2</vt:lpstr>
      <vt:lpstr>Dragon 2</vt:lpstr>
      <vt:lpstr>Dragon 2</vt:lpstr>
      <vt:lpstr>City</vt:lpstr>
      <vt:lpstr>City</vt:lpstr>
      <vt:lpstr>City</vt:lpstr>
      <vt:lpstr>以下是JOIsc2016的一些好题</vt:lpstr>
      <vt:lpstr>Sandwich</vt:lpstr>
      <vt:lpstr>Sandwich</vt:lpstr>
      <vt:lpstr>Solitaire</vt:lpstr>
      <vt:lpstr>Solitaire</vt:lpstr>
      <vt:lpstr>Solitaire</vt:lpstr>
      <vt:lpstr>祝大家在ZJOI中取得好成绩！</vt:lpstr>
      <vt:lpstr>一些链接</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lych_cys</dc:creator>
  <cp:lastModifiedBy>Lych</cp:lastModifiedBy>
  <cp:revision>334</cp:revision>
  <dcterms:created xsi:type="dcterms:W3CDTF">2018-03-06T05:38:59Z</dcterms:created>
  <dcterms:modified xsi:type="dcterms:W3CDTF">2018-03-17T13:00:31Z</dcterms:modified>
</cp:coreProperties>
</file>